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30" r:id="rId3"/>
    <p:sldId id="337" r:id="rId4"/>
    <p:sldId id="327" r:id="rId5"/>
    <p:sldId id="308" r:id="rId6"/>
    <p:sldId id="317" r:id="rId7"/>
    <p:sldId id="283" r:id="rId8"/>
    <p:sldId id="278" r:id="rId9"/>
    <p:sldId id="257" r:id="rId10"/>
    <p:sldId id="258" r:id="rId11"/>
    <p:sldId id="273" r:id="rId12"/>
    <p:sldId id="274" r:id="rId13"/>
    <p:sldId id="275" r:id="rId14"/>
    <p:sldId id="280" r:id="rId15"/>
    <p:sldId id="324" r:id="rId16"/>
    <p:sldId id="279" r:id="rId17"/>
    <p:sldId id="264" r:id="rId18"/>
    <p:sldId id="260" r:id="rId19"/>
    <p:sldId id="261" r:id="rId20"/>
    <p:sldId id="262" r:id="rId21"/>
    <p:sldId id="332" r:id="rId22"/>
    <p:sldId id="263" r:id="rId23"/>
    <p:sldId id="329" r:id="rId24"/>
    <p:sldId id="276" r:id="rId25"/>
    <p:sldId id="277" r:id="rId26"/>
    <p:sldId id="259" r:id="rId27"/>
    <p:sldId id="318" r:id="rId28"/>
    <p:sldId id="297" r:id="rId29"/>
    <p:sldId id="298" r:id="rId30"/>
    <p:sldId id="299" r:id="rId31"/>
    <p:sldId id="300" r:id="rId32"/>
    <p:sldId id="331" r:id="rId33"/>
    <p:sldId id="310" r:id="rId34"/>
    <p:sldId id="309" r:id="rId35"/>
    <p:sldId id="333" r:id="rId36"/>
    <p:sldId id="334" r:id="rId37"/>
    <p:sldId id="335" r:id="rId38"/>
    <p:sldId id="336" r:id="rId39"/>
    <p:sldId id="321" r:id="rId40"/>
    <p:sldId id="320" r:id="rId41"/>
    <p:sldId id="323" r:id="rId42"/>
    <p:sldId id="296" r:id="rId43"/>
    <p:sldId id="313" r:id="rId44"/>
    <p:sldId id="311" r:id="rId45"/>
    <p:sldId id="312" r:id="rId46"/>
    <p:sldId id="291" r:id="rId47"/>
    <p:sldId id="302" r:id="rId48"/>
    <p:sldId id="314" r:id="rId49"/>
    <p:sldId id="315" r:id="rId50"/>
    <p:sldId id="316" r:id="rId51"/>
    <p:sldId id="303" r:id="rId52"/>
    <p:sldId id="304" r:id="rId53"/>
    <p:sldId id="305" r:id="rId54"/>
    <p:sldId id="292" r:id="rId55"/>
    <p:sldId id="306" r:id="rId56"/>
    <p:sldId id="339" r:id="rId57"/>
    <p:sldId id="353" r:id="rId58"/>
    <p:sldId id="340" r:id="rId59"/>
    <p:sldId id="342" r:id="rId60"/>
    <p:sldId id="343" r:id="rId61"/>
    <p:sldId id="341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281" r:id="rId72"/>
    <p:sldId id="282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89A2E"/>
    <a:srgbClr val="CC0000"/>
    <a:srgbClr val="FF0066"/>
    <a:srgbClr val="FF3399"/>
    <a:srgbClr val="FF9900"/>
    <a:srgbClr val="663300"/>
    <a:srgbClr val="00FF00"/>
    <a:srgbClr val="FFFF00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49" autoAdjust="0"/>
    <p:restoredTop sz="86451" autoAdjust="0"/>
  </p:normalViewPr>
  <p:slideViewPr>
    <p:cSldViewPr>
      <p:cViewPr>
        <p:scale>
          <a:sx n="80" d="100"/>
          <a:sy n="80" d="100"/>
        </p:scale>
        <p:origin x="-14" y="4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30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0"/>
    </p:cViewPr>
  </p:sorterViewPr>
  <p:notesViewPr>
    <p:cSldViewPr>
      <p:cViewPr varScale="1">
        <p:scale>
          <a:sx n="68" d="100"/>
          <a:sy n="68" d="100"/>
        </p:scale>
        <p:origin x="-3086" y="-6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1FED-E899-4C07-B47B-9F90000E1850}" type="datetimeFigureOut">
              <a:rPr lang="en-US" smtClean="0"/>
              <a:pPr/>
              <a:t>2/22/2012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C4E3C-6971-4454-8C0D-412DD148A3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F815B-D3C8-415F-9274-BE1C30EB8740}" type="datetimeFigureOut">
              <a:rPr lang="en-US" smtClean="0"/>
              <a:pPr/>
              <a:t>2/22/2012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70496-372A-4324-BE1A-45081EBDE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</a:t>
            </a:r>
            <a:r>
              <a:rPr lang="en-US" baseline="0" dirty="0" smtClean="0"/>
              <a:t> wobbles like a top, </a:t>
            </a:r>
            <a:r>
              <a:rPr lang="en-US" dirty="0" smtClean="0"/>
              <a:t>with a period of approximately 26,000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</a:t>
            </a:r>
            <a:r>
              <a:rPr lang="en-US" baseline="0" dirty="0" smtClean="0"/>
              <a:t>ing at South Pole.</a:t>
            </a:r>
          </a:p>
          <a:p>
            <a:r>
              <a:rPr lang="en-US" baseline="0" dirty="0" smtClean="0"/>
              <a:t>Why?  Sun, Moon, etc move clockwise on the Time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Everything I’ve so far I almost  threw away when I saw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Celestial is</a:t>
            </a:r>
            <a:r>
              <a:rPr lang="en-US" baseline="0" dirty="0" smtClean="0"/>
              <a:t> what’s used</a:t>
            </a:r>
            <a:endParaRPr lang="en-US" dirty="0" smtClean="0"/>
          </a:p>
          <a:p>
            <a:r>
              <a:rPr lang="en-US" dirty="0" smtClean="0"/>
              <a:t>Diff between Geodetic</a:t>
            </a:r>
            <a:r>
              <a:rPr lang="en-US" baseline="0" dirty="0" smtClean="0"/>
              <a:t> and </a:t>
            </a:r>
            <a:r>
              <a:rPr lang="en-US" dirty="0" smtClean="0"/>
              <a:t>Sensible =HE – important for naval</a:t>
            </a:r>
            <a:r>
              <a:rPr lang="en-US" baseline="0" dirty="0" smtClean="0"/>
              <a:t> sextants, but not for bubble sextants like we’ll be using on our phones pods and pads.</a:t>
            </a:r>
          </a:p>
          <a:p>
            <a:r>
              <a:rPr lang="en-US" baseline="0" dirty="0" smtClean="0"/>
              <a:t>Visible horizon (poorly drawn through no fault of my wife ;-) is Refraction – an important correction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when bodies are low in the sky.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 – always subtract</a:t>
            </a:r>
          </a:p>
          <a:p>
            <a:r>
              <a:rPr lang="en-US" dirty="0" smtClean="0"/>
              <a:t>Refraction</a:t>
            </a:r>
            <a:r>
              <a:rPr lang="en-US" baseline="0" dirty="0" smtClean="0"/>
              <a:t> (add temp and </a:t>
            </a:r>
            <a:r>
              <a:rPr lang="en-US" baseline="0" dirty="0" err="1" smtClean="0"/>
              <a:t>baro</a:t>
            </a:r>
            <a:r>
              <a:rPr lang="en-US" baseline="0" dirty="0" smtClean="0"/>
              <a:t> corrections for low sights)</a:t>
            </a:r>
          </a:p>
          <a:p>
            <a:r>
              <a:rPr lang="en-US" baseline="0" dirty="0" smtClean="0"/>
              <a:t>Diff between UL and LL of the sun 15’ 45” (old school – 15.75 is what all the kids would use)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 – always subtract</a:t>
            </a:r>
          </a:p>
          <a:p>
            <a:r>
              <a:rPr lang="en-US" dirty="0" smtClean="0"/>
              <a:t>Refraction</a:t>
            </a:r>
            <a:r>
              <a:rPr lang="en-US" baseline="0" dirty="0" smtClean="0"/>
              <a:t> (add temp and </a:t>
            </a:r>
            <a:r>
              <a:rPr lang="en-US" baseline="0" dirty="0" err="1" smtClean="0"/>
              <a:t>baro</a:t>
            </a:r>
            <a:r>
              <a:rPr lang="en-US" baseline="0" dirty="0" smtClean="0"/>
              <a:t> corrections for low sights)</a:t>
            </a:r>
          </a:p>
          <a:p>
            <a:r>
              <a:rPr lang="en-US" baseline="0" dirty="0" smtClean="0"/>
              <a:t>Diff between UL and LL of the sun 15’ 45” (old school – 15.75 is what all the kids would use)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will</a:t>
            </a:r>
            <a:r>
              <a:rPr lang="en-US" baseline="0" dirty="0" smtClean="0"/>
              <a:t> not go into this other than to mention it exists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–never changes (except for planets), sun has separate corrections for Winter and Summer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NA = </a:t>
            </a:r>
            <a:r>
              <a:rPr lang="en-US" baseline="0" dirty="0" err="1" smtClean="0"/>
              <a:t>Ephemersis</a:t>
            </a:r>
            <a:r>
              <a:rPr lang="en-US" baseline="0" dirty="0" smtClean="0"/>
              <a:t> - 3 days of data on two facing pages for </a:t>
            </a:r>
            <a:r>
              <a:rPr lang="en-US" dirty="0" smtClean="0"/>
              <a:t>Sun, Moon, 4 planets,</a:t>
            </a:r>
            <a:r>
              <a:rPr lang="en-US" baseline="0" dirty="0" smtClean="0"/>
              <a:t> and 58 stars</a:t>
            </a:r>
          </a:p>
          <a:p>
            <a:r>
              <a:rPr lang="en-US" dirty="0" smtClean="0"/>
              <a:t>HANDOUT</a:t>
            </a:r>
            <a:r>
              <a:rPr lang="en-US" baseline="0" dirty="0" smtClean="0"/>
              <a:t> – is very similar, but for the current sky right now</a:t>
            </a:r>
          </a:p>
          <a:p>
            <a:r>
              <a:rPr lang="en-US" baseline="0" dirty="0" smtClean="0"/>
              <a:t>I like because it’s very close to Nautical Almanac (missing twilights)</a:t>
            </a:r>
          </a:p>
          <a:p>
            <a:r>
              <a:rPr lang="en-US" baseline="0" dirty="0" smtClean="0"/>
              <a:t>ephemeral : data will never again be valid</a:t>
            </a:r>
          </a:p>
          <a:p>
            <a:r>
              <a:rPr lang="en-US" baseline="0" dirty="0" smtClean="0"/>
              <a:t> 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wrote code of HP programmable</a:t>
            </a:r>
            <a:r>
              <a:rPr lang="en-US" baseline="0" dirty="0" smtClean="0"/>
              <a:t> calculator</a:t>
            </a:r>
          </a:p>
          <a:p>
            <a:r>
              <a:rPr lang="en-US" baseline="0" dirty="0" smtClean="0"/>
              <a:t>You can download from my web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Maneuvering board – think</a:t>
            </a:r>
            <a:r>
              <a:rPr lang="en-US" baseline="0" dirty="0" smtClean="0"/>
              <a:t> about navigating on water world – no land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don’t have 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iPhone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iPad</a:t>
            </a:r>
            <a:r>
              <a:rPr lang="en-US" baseline="0" dirty="0" smtClean="0"/>
              <a:t>, or iPod touch, I have 5 your can 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sextant – horizon or zenith sights</a:t>
            </a:r>
          </a:p>
          <a:p>
            <a:r>
              <a:rPr lang="en-US" dirty="0" smtClean="0"/>
              <a:t>WE unknown – relative change</a:t>
            </a:r>
            <a:r>
              <a:rPr lang="en-US" baseline="0" dirty="0" smtClean="0"/>
              <a:t> in longitude</a:t>
            </a:r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chrono</a:t>
            </a:r>
            <a:r>
              <a:rPr lang="en-US" baseline="0" dirty="0" smtClean="0"/>
              <a:t> – Lunar method to measure GMT</a:t>
            </a:r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ephmersis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alalema</a:t>
            </a:r>
            <a:endParaRPr lang="en-US" baseline="0" dirty="0" smtClean="0"/>
          </a:p>
          <a:p>
            <a:r>
              <a:rPr lang="en-US" baseline="0" dirty="0" smtClean="0"/>
              <a:t>No calculator – </a:t>
            </a:r>
            <a:r>
              <a:rPr lang="en-US" baseline="0" dirty="0" err="1" smtClean="0"/>
              <a:t>Ageton</a:t>
            </a:r>
            <a:r>
              <a:rPr lang="en-US" baseline="0" dirty="0" smtClean="0"/>
              <a:t> or </a:t>
            </a:r>
            <a:r>
              <a:rPr lang="en-US" baseline="0" smtClean="0"/>
              <a:t>Weems methods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70496-372A-4324-BE1A-45081EBDE4C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0226-A898-436E-8DA0-52C52E0397A9}" type="datetimeFigureOut">
              <a:rPr lang="en-US" smtClean="0"/>
              <a:pPr/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FDF6F5-1DF6-482D-92D7-02825602A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Celestial Navigation 101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FDF6F5-1DF6-482D-92D7-02825602AC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CED1-28A3-4BD7-A334-126833AC4CCE}" type="datetimeFigureOut">
              <a:rPr lang="en-US"/>
              <a:pPr>
                <a:defRPr/>
              </a:pPr>
              <a:t>2/22/2012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B7A78-413B-459D-BFBD-E6F7C8F68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Celestial Navigation 101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324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Slide</a:t>
            </a:r>
            <a:r>
              <a:rPr lang="en-US" baseline="0" dirty="0" smtClean="0"/>
              <a:t> </a:t>
            </a:r>
            <a:fld id="{FE17FDB0-72F8-4200-A182-0E48D93C2B67}" type="slidenum">
              <a:rPr lang="en-US" baseline="0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hyperlink" Target="http://astro.unl.edu/classaction/animations/200level/siderealTimeAndHourAngleDemo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.unl.edu/classaction/animations/200level/siderealTimeAndHourAngleDemo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meo.com/3614114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hyperlink" Target="http://craiggae.isdigital.com/" TargetMode="External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6141149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e700838\Desktop\Craig2012\Celetrial Navigation 2012\images from web\h97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758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019550"/>
            <a:ext cx="4800600" cy="10858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Celestial Navigation 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Celestial 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Declination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Celestial Equator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 smtClean="0"/>
              <a:t>Sidereal Hour Angle</a:t>
            </a:r>
          </a:p>
          <a:p>
            <a:pPr lvl="1">
              <a:buNone/>
            </a:pPr>
            <a:r>
              <a:rPr lang="en-US" dirty="0" smtClean="0"/>
              <a:t>  1st point of Aries</a:t>
            </a:r>
          </a:p>
        </p:txBody>
      </p:sp>
      <p:pic>
        <p:nvPicPr>
          <p:cNvPr id="2051" name="Picture 3" descr="C:\Users\e700838\Desktop\Craig2012\Celetrial Navigation 2012\images from web\celsphe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09600"/>
            <a:ext cx="3942099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700838\Desktop\Craig2012\Celetrial Navigation 2012\images from web\dec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"/>
            <a:ext cx="6934200" cy="6381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Declination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6362849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First Point of Aries </a:t>
            </a:r>
            <a:r>
              <a:rPr lang="en-US" dirty="0" smtClean="0">
                <a:sym typeface="Wingdings"/>
              </a:rPr>
              <a:t>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4495800"/>
            <a:ext cx="4724400" cy="160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Sun at the Vernal Equinox</a:t>
            </a:r>
          </a:p>
          <a:p>
            <a:r>
              <a:rPr lang="en-US" sz="2400" dirty="0" smtClean="0"/>
              <a:t>Now located in Pisces </a:t>
            </a:r>
          </a:p>
          <a:p>
            <a:pPr lvl="1">
              <a:buNone/>
            </a:pPr>
            <a:r>
              <a:rPr lang="en-US" sz="2000" dirty="0" smtClean="0"/>
              <a:t>procession of the equinox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Hour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3581400" cy="3886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Sidereal </a:t>
            </a:r>
            <a:r>
              <a:rPr lang="en-US" sz="2000" dirty="0" smtClean="0">
                <a:sym typeface="Wingdings"/>
              </a:rPr>
              <a:t>Hour Angle </a:t>
            </a:r>
            <a:r>
              <a:rPr lang="en-US" sz="2000" dirty="0" smtClean="0"/>
              <a:t>(SHA)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</a:t>
            </a:r>
            <a:r>
              <a:rPr lang="en-US" sz="1800" dirty="0" smtClean="0">
                <a:sym typeface="Wingdings"/>
              </a:rPr>
              <a:t> west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</a:p>
          <a:p>
            <a:r>
              <a:rPr lang="en-US" sz="2000" dirty="0" smtClean="0">
                <a:sym typeface="Wingdings"/>
              </a:rPr>
              <a:t>Right Ascension (RA)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</a:t>
            </a:r>
            <a:r>
              <a:rPr lang="en-US" sz="1800" dirty="0" smtClean="0">
                <a:sym typeface="Wingdings"/>
              </a:rPr>
              <a:t> east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</a:p>
          <a:p>
            <a:r>
              <a:rPr lang="en-US" sz="2000" dirty="0" smtClean="0">
                <a:sym typeface="Wingdings"/>
              </a:rPr>
              <a:t>Greenwich Hour Angle (GHA)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</a:t>
            </a:r>
            <a:r>
              <a:rPr lang="en-US" sz="1800" b="1" dirty="0" smtClean="0">
                <a:solidFill>
                  <a:srgbClr val="089A2E"/>
                </a:solidFill>
                <a:sym typeface="Wingdings"/>
              </a:rPr>
              <a:t>G</a:t>
            </a:r>
            <a:r>
              <a:rPr lang="en-US" sz="1800" dirty="0" smtClean="0">
                <a:sym typeface="Wingdings"/>
              </a:rPr>
              <a:t> west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  <a:endParaRPr lang="en-US" sz="18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Local Hour Angle (LHA)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 observer (</a:t>
            </a:r>
            <a:r>
              <a:rPr lang="en-US" sz="1800" b="1" dirty="0" smtClean="0">
                <a:solidFill>
                  <a:srgbClr val="FF9900"/>
                </a:solidFill>
              </a:rPr>
              <a:t>M</a:t>
            </a:r>
            <a:r>
              <a:rPr lang="en-US" sz="1800" dirty="0" smtClean="0">
                <a:sym typeface="Wingdings"/>
              </a:rPr>
              <a:t>) west to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</a:t>
            </a:r>
            <a:endParaRPr lang="en-US" sz="1800" dirty="0" smtClean="0"/>
          </a:p>
          <a:p>
            <a:r>
              <a:rPr lang="en-US" sz="2000" dirty="0" smtClean="0">
                <a:sym typeface="Wingdings"/>
              </a:rPr>
              <a:t>Longitude </a:t>
            </a:r>
          </a:p>
          <a:p>
            <a:pPr lvl="1">
              <a:buNone/>
            </a:pPr>
            <a:r>
              <a:rPr lang="en-US" sz="1800" dirty="0" smtClean="0">
                <a:sym typeface="Wingdings"/>
              </a:rPr>
              <a:t> </a:t>
            </a:r>
            <a:r>
              <a:rPr lang="en-US" sz="1800" b="1" dirty="0" smtClean="0">
                <a:solidFill>
                  <a:srgbClr val="089A2E"/>
                </a:solidFill>
                <a:sym typeface="Wingdings"/>
              </a:rPr>
              <a:t>G</a:t>
            </a:r>
            <a:r>
              <a:rPr lang="en-US" sz="1800" dirty="0" smtClean="0">
                <a:sym typeface="Wingdings"/>
              </a:rPr>
              <a:t> east/west to </a:t>
            </a:r>
            <a:r>
              <a:rPr lang="en-US" sz="1800" b="1" dirty="0" smtClean="0">
                <a:solidFill>
                  <a:srgbClr val="FF9900"/>
                </a:solidFill>
              </a:rPr>
              <a:t>M</a:t>
            </a:r>
            <a:endParaRPr lang="en-US" sz="1800" dirty="0">
              <a:solidFill>
                <a:srgbClr val="663300"/>
              </a:solidFill>
            </a:endParaRPr>
          </a:p>
        </p:txBody>
      </p:sp>
      <p:pic>
        <p:nvPicPr>
          <p:cNvPr id="26626" name="Picture 2" descr="C:\Users\e700838\Desktop\Craig2012\Celetrial Navigation 2012\images from web\loadBinary.aspx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550" y="381000"/>
            <a:ext cx="4337050" cy="43370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15200" y="2526268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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5156" y="2895600"/>
            <a:ext cx="386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Aharoni" pitchFamily="2" charset="-79"/>
                <a:cs typeface="Aharoni" pitchFamily="2" charset="-79"/>
              </a:rPr>
              <a:t>M</a:t>
            </a:r>
            <a:endParaRPr lang="en-US" sz="2000" b="1" dirty="0">
              <a:solidFill>
                <a:srgbClr val="FF99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2954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sym typeface="Wingdings"/>
              </a:rPr>
              <a:t>G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e700838\Desktop\Craig2012\Celetrial Navigation 2012\bowditch diagrams\bowditch time 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78634"/>
            <a:ext cx="6924576" cy="749376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5486400" y="3276600"/>
            <a:ext cx="4572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Time Diagram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14400"/>
            <a:ext cx="2467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– observer’s meridian</a:t>
            </a:r>
          </a:p>
          <a:p>
            <a:r>
              <a:rPr lang="en-US" dirty="0" smtClean="0"/>
              <a:t>G – Greenwich meridian</a:t>
            </a:r>
          </a:p>
          <a:p>
            <a:r>
              <a:rPr lang="en-US" dirty="0" smtClean="0">
                <a:sym typeface="Wingdings"/>
              </a:rPr>
              <a:t> - Aries</a:t>
            </a:r>
          </a:p>
          <a:p>
            <a:r>
              <a:rPr lang="en-US" dirty="0" smtClean="0">
                <a:sym typeface="Wingdings 2"/>
              </a:rPr>
              <a:t></a:t>
            </a:r>
            <a:r>
              <a:rPr lang="en-US" dirty="0" smtClean="0">
                <a:sym typeface="Wingdings"/>
              </a:rPr>
              <a:t> - Moon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 2"/>
              </a:rPr>
              <a:t> </a:t>
            </a:r>
            <a:r>
              <a:rPr lang="en-US" dirty="0" smtClean="0">
                <a:solidFill>
                  <a:srgbClr val="FF0000"/>
                </a:solidFill>
              </a:rPr>
              <a:t>- Sun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3276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Ps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1798" y="32004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sym typeface="Wingdings"/>
              </a:rPr>
              <a:t>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Demo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4"/>
              </a:rPr>
              <a:t>http://astro.unl.edu/classaction/animations/200level/siderealTimeAndHourAngleDemo.html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0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1219200" y="3200400"/>
          <a:ext cx="6391976" cy="1346200"/>
        </p:xfrm>
        <a:graphic>
          <a:graphicData uri="http://schemas.openxmlformats.org/presentationml/2006/ole">
            <p:oleObj spid="_x0000_s68611" name="Packager Shell Object" showAsIcon="1" r:id="rId5" imgW="4100040" imgH="863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Bowditch – </a:t>
            </a:r>
            <a:r>
              <a:rPr lang="en-US" dirty="0" err="1" smtClean="0"/>
              <a:t>nav</a:t>
            </a:r>
            <a:r>
              <a:rPr lang="en-US" dirty="0" smtClean="0"/>
              <a:t> triangle</a:t>
            </a:r>
            <a:endParaRPr lang="en-US" dirty="0"/>
          </a:p>
        </p:txBody>
      </p:sp>
      <p:pic>
        <p:nvPicPr>
          <p:cNvPr id="4" name="Picture 2" descr="C:\Users\e700838\Desktop\Craig2012\Celetrial Navigation 2012\bowditch diagrams\Bowditch nav triangl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101649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003873">
            <a:off x="5931032" y="3164022"/>
            <a:ext cx="164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--- Latitude ---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397251">
            <a:off x="2971800" y="2058760"/>
            <a:ext cx="1368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Co-latitude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 rot="20310301">
            <a:off x="3378432" y="2944043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Co-altitude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 rot="4250978">
            <a:off x="2170585" y="2731913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Co-</a:t>
            </a:r>
            <a:r>
              <a:rPr lang="en-US" sz="2000" b="1" dirty="0" err="1" smtClean="0"/>
              <a:t>dec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Navigational Triangle</a:t>
            </a:r>
            <a:endParaRPr lang="en-US" dirty="0"/>
          </a:p>
        </p:txBody>
      </p:sp>
      <p:pic>
        <p:nvPicPr>
          <p:cNvPr id="5" name="Picture 3" descr="C:\Users\e700838\Desktop\Craig2012\Celetrial Navigation 2012\images from web\Gpic0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5181600" cy="5181600"/>
          </a:xfrm>
          <a:prstGeom prst="rect">
            <a:avLst/>
          </a:prstGeom>
          <a:noFill/>
        </p:spPr>
      </p:pic>
      <p:pic>
        <p:nvPicPr>
          <p:cNvPr id="4" name="Picture 2" descr="C:\Users\e700838\Desktop\Celetrial Navigation 2012\images from web\earth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2437" y="152400"/>
            <a:ext cx="3611563" cy="29718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10200" y="3810000"/>
            <a:ext cx="4114800" cy="2286000"/>
          </a:xfrm>
        </p:spPr>
        <p:txBody>
          <a:bodyPr/>
          <a:lstStyle/>
          <a:p>
            <a:r>
              <a:rPr lang="en-US" dirty="0" smtClean="0"/>
              <a:t>Co-lat = 90-lat</a:t>
            </a:r>
          </a:p>
          <a:p>
            <a:r>
              <a:rPr lang="en-US" dirty="0" smtClean="0"/>
              <a:t>Co-</a:t>
            </a:r>
            <a:r>
              <a:rPr lang="en-US" dirty="0" err="1" smtClean="0"/>
              <a:t>dec</a:t>
            </a:r>
            <a:r>
              <a:rPr lang="en-US" dirty="0" smtClean="0"/>
              <a:t> = 90-dec</a:t>
            </a:r>
          </a:p>
          <a:p>
            <a:r>
              <a:rPr lang="en-US" dirty="0" smtClean="0"/>
              <a:t>Co-Altitude=90-Ho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840438">
            <a:off x="103015" y="4103998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GP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800" dirty="0" smtClean="0"/>
              <a:t>Pop Quiz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905001"/>
            <a:ext cx="5334000" cy="2819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How Many Horizons are there?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one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two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three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four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e700838\Desktop\Craig2012\Celetrial Navigation 2012\images from web\5 horizons--celestial navig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0600"/>
            <a:ext cx="7512714" cy="51752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Horizons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Flash Demo </a:t>
            </a:r>
            <a:r>
              <a:rPr lang="en-US" dirty="0" smtClean="0"/>
              <a:t>SHA</a:t>
            </a:r>
          </a:p>
          <a:p>
            <a:pPr lvl="1"/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astro.unl.edu/classaction/animations/200level/siderealTimeAndHourAngleDemo.html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err="1" smtClean="0"/>
              <a:t>Vimeo</a:t>
            </a:r>
            <a:r>
              <a:rPr lang="en-US" dirty="0" smtClean="0"/>
              <a:t> for </a:t>
            </a:r>
            <a:r>
              <a:rPr lang="en-US" dirty="0" smtClean="0"/>
              <a:t>intermission</a:t>
            </a:r>
          </a:p>
          <a:p>
            <a:pPr lvl="1"/>
            <a:r>
              <a:rPr lang="en-US" dirty="0" smtClean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vimeo.com/36141149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</a:t>
            </a:r>
            <a:r>
              <a:rPr lang="en-US" dirty="0" smtClean="0">
                <a:solidFill>
                  <a:srgbClr val="FF0000"/>
                </a:solidFill>
              </a:rPr>
              <a:t>measure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know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3399"/>
                </a:solidFill>
              </a:rPr>
              <a:t>find</a:t>
            </a:r>
            <a:r>
              <a:rPr lang="en-US" dirty="0" smtClean="0"/>
              <a:t> ,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want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7" name="Picture 1" descr="C:\Users\e700838\Desktop\Craig2012\Celetrial Navigation 2012\images from web\plane_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</a:t>
            </a:r>
            <a:r>
              <a:rPr lang="en-US" dirty="0" smtClean="0">
                <a:solidFill>
                  <a:srgbClr val="FF0000"/>
                </a:solidFill>
              </a:rPr>
              <a:t>measure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know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3399"/>
                </a:solidFill>
              </a:rPr>
              <a:t>find</a:t>
            </a:r>
            <a:r>
              <a:rPr lang="en-US" dirty="0" smtClean="0"/>
              <a:t> ,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want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7" name="Picture 1" descr="C:\Users\e700838\Desktop\Craig2012\Celetrial Navigation 2012\images from web\plane_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28911" y="4643735"/>
            <a:ext cx="62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DIP</a:t>
            </a:r>
            <a:endParaRPr lang="en-US" sz="2400" b="1" dirty="0"/>
          </a:p>
        </p:txBody>
      </p:sp>
      <p:sp>
        <p:nvSpPr>
          <p:cNvPr id="5" name="Arc 4"/>
          <p:cNvSpPr/>
          <p:nvPr/>
        </p:nvSpPr>
        <p:spPr>
          <a:xfrm rot="720670">
            <a:off x="2835940" y="4360647"/>
            <a:ext cx="228600" cy="597417"/>
          </a:xfrm>
          <a:prstGeom prst="arc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659226" flipV="1">
            <a:off x="2590800" y="4724400"/>
            <a:ext cx="381000" cy="533400"/>
          </a:xfrm>
          <a:prstGeom prst="arc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Corrections</a:t>
            </a:r>
          </a:p>
          <a:p>
            <a:pPr lvl="1"/>
            <a:r>
              <a:rPr lang="en-US" dirty="0" smtClean="0"/>
              <a:t>DIP</a:t>
            </a:r>
          </a:p>
          <a:p>
            <a:pPr lvl="2"/>
            <a:r>
              <a:rPr lang="en-US" dirty="0" smtClean="0"/>
              <a:t>Height of eye (HE)</a:t>
            </a:r>
          </a:p>
          <a:p>
            <a:pPr lvl="1"/>
            <a:r>
              <a:rPr lang="en-US" dirty="0" smtClean="0"/>
              <a:t>Refraction </a:t>
            </a:r>
          </a:p>
          <a:p>
            <a:pPr lvl="1"/>
            <a:r>
              <a:rPr lang="en-US" dirty="0" smtClean="0"/>
              <a:t>Semi Diameter </a:t>
            </a:r>
          </a:p>
          <a:p>
            <a:pPr lvl="2"/>
            <a:r>
              <a:rPr lang="en-US" dirty="0" smtClean="0"/>
              <a:t>upper limb</a:t>
            </a:r>
          </a:p>
          <a:p>
            <a:pPr lvl="2"/>
            <a:r>
              <a:rPr lang="en-US" dirty="0" smtClean="0"/>
              <a:t>lower limb</a:t>
            </a:r>
          </a:p>
          <a:p>
            <a:r>
              <a:rPr lang="en-US" dirty="0" smtClean="0"/>
              <a:t>Temperature, Barometric</a:t>
            </a:r>
          </a:p>
          <a:p>
            <a:pPr lvl="1"/>
            <a:r>
              <a:rPr lang="en-US" dirty="0" smtClean="0"/>
              <a:t>only required when bodies &lt; 15</a:t>
            </a:r>
            <a:r>
              <a:rPr lang="en-US" dirty="0" smtClean="0">
                <a:latin typeface="Calibri"/>
                <a:cs typeface="Calibri"/>
              </a:rPr>
              <a:t>°</a:t>
            </a:r>
            <a:endParaRPr lang="en-US" dirty="0" smtClean="0"/>
          </a:p>
          <a:p>
            <a:r>
              <a:rPr lang="en-US" dirty="0" smtClean="0"/>
              <a:t>Lunar Parallax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Corrections</a:t>
            </a:r>
          </a:p>
          <a:p>
            <a:pPr lvl="1"/>
            <a:r>
              <a:rPr lang="en-US" dirty="0" smtClean="0"/>
              <a:t>DIP</a:t>
            </a:r>
          </a:p>
          <a:p>
            <a:pPr lvl="2"/>
            <a:r>
              <a:rPr lang="en-US" dirty="0" smtClean="0"/>
              <a:t>Height of eye (HE)</a:t>
            </a:r>
          </a:p>
          <a:p>
            <a:pPr lvl="1"/>
            <a:r>
              <a:rPr lang="en-US" dirty="0" smtClean="0"/>
              <a:t>Refraction </a:t>
            </a:r>
          </a:p>
          <a:p>
            <a:pPr lvl="1"/>
            <a:r>
              <a:rPr lang="en-US" dirty="0" smtClean="0"/>
              <a:t>Semi Diameter </a:t>
            </a:r>
          </a:p>
          <a:p>
            <a:pPr lvl="2"/>
            <a:r>
              <a:rPr lang="en-US" dirty="0" smtClean="0"/>
              <a:t>upper limb</a:t>
            </a:r>
          </a:p>
          <a:p>
            <a:pPr lvl="2"/>
            <a:r>
              <a:rPr lang="en-US" dirty="0" smtClean="0"/>
              <a:t>lower limb</a:t>
            </a:r>
          </a:p>
          <a:p>
            <a:r>
              <a:rPr lang="en-US" dirty="0" smtClean="0"/>
              <a:t>Temperature, Barometric</a:t>
            </a:r>
          </a:p>
          <a:p>
            <a:pPr lvl="1"/>
            <a:r>
              <a:rPr lang="en-US" dirty="0" smtClean="0"/>
              <a:t>only for low angles</a:t>
            </a:r>
          </a:p>
          <a:p>
            <a:r>
              <a:rPr lang="en-US" dirty="0" smtClean="0"/>
              <a:t>Lunar Parallax</a:t>
            </a:r>
          </a:p>
        </p:txBody>
      </p:sp>
      <p:pic>
        <p:nvPicPr>
          <p:cNvPr id="23556" name="Picture 4" descr="http://www.mbmg.mtech.edu/gmr/lewis_clark/graphics/lc-nav-fig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7348" y="4038600"/>
            <a:ext cx="3666652" cy="2057400"/>
          </a:xfrm>
          <a:prstGeom prst="rect">
            <a:avLst/>
          </a:prstGeom>
          <a:noFill/>
        </p:spPr>
      </p:pic>
      <p:pic>
        <p:nvPicPr>
          <p:cNvPr id="23554" name="Picture 2" descr="http://3.bp.blogspot.com/-nHDwGfYg380/TpjhqRX3LnI/AAAAAAAAAJU/DlL3J6ia8-g/s1600/Sextant%2Bobject%2B6%2Bmoon%2BUL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2209800"/>
            <a:ext cx="1828800" cy="1519183"/>
          </a:xfrm>
          <a:prstGeom prst="rect">
            <a:avLst/>
          </a:prstGeom>
          <a:noFill/>
        </p:spPr>
      </p:pic>
      <p:pic>
        <p:nvPicPr>
          <p:cNvPr id="23558" name="Picture 6" descr="http://4.bp.blogspot.com/-fzifhuAAEhA/Tpjg8fGkQKI/AAAAAAAAAJI/mxcmfWFdKnI/s1600/Sextant%2Bobject%2B5%2Bsun%2Bglare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09800"/>
            <a:ext cx="1828800" cy="1519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e700838\Desktop\Craig2012\Celetrial Navigation 2012\images from web\1436-horiz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"/>
            <a:ext cx="5791200" cy="579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Lunar Parallax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3962400"/>
            <a:ext cx="173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Celestial horizon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2667000"/>
            <a:ext cx="190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Geodetic  horizon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88" y="838200"/>
            <a:ext cx="895661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686800" cy="12192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Main</a:t>
            </a:r>
            <a:r>
              <a:rPr lang="en-US" sz="2800" baseline="0" dirty="0" smtClean="0">
                <a:solidFill>
                  <a:srgbClr val="FF0000"/>
                </a:solidFill>
              </a:rPr>
              <a:t> Corrections – table A2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SUN                    Stars   Planets                      DIP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Refraction + Semi-diameter                          Refraction                                                      height of eye (HE)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e700838\Desktop\Craig2012\Celetrial Navigation 2012\images from web\800px-Nautical_almanac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814" y="304800"/>
            <a:ext cx="8723586" cy="632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Ephemeris - the Nautical Almanac for  3 days on 2 pages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 disks</a:t>
            </a:r>
          </a:p>
          <a:p>
            <a:pPr lvl="1"/>
            <a:r>
              <a:rPr lang="en-US" sz="2400" dirty="0" err="1" smtClean="0"/>
              <a:t>Similux</a:t>
            </a:r>
            <a:r>
              <a:rPr lang="en-US" sz="2400" dirty="0" smtClean="0"/>
              <a:t> HO 2102-D modified Rude and Collins</a:t>
            </a:r>
          </a:p>
          <a:p>
            <a:r>
              <a:rPr lang="en-US" dirty="0" smtClean="0"/>
              <a:t>Flexible Domes </a:t>
            </a:r>
          </a:p>
          <a:p>
            <a:r>
              <a:rPr lang="en-US" dirty="0" smtClean="0"/>
              <a:t>Star Walk</a:t>
            </a:r>
          </a:p>
          <a:p>
            <a:pPr lvl="1"/>
            <a:r>
              <a:rPr lang="en-US" dirty="0" smtClean="0"/>
              <a:t>“must have” app </a:t>
            </a:r>
          </a:p>
          <a:p>
            <a:pPr lvl="1"/>
            <a:r>
              <a:rPr lang="en-US" dirty="0" smtClean="0"/>
              <a:t>bargain at $2.99 on iTunes</a:t>
            </a:r>
            <a:endParaRPr lang="en-US" dirty="0"/>
          </a:p>
        </p:txBody>
      </p:sp>
      <p:pic>
        <p:nvPicPr>
          <p:cNvPr id="15361" name="Picture 1" descr="C:\Users\e700838\Desktop\Celetrial Navigation 2012\images from web\Star Walk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276600"/>
            <a:ext cx="1477962" cy="146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e700838\Desktop\Celetrial Navigation 2012\images from web\Davis sextant par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1112" y="362662"/>
            <a:ext cx="6440488" cy="6495338"/>
          </a:xfrm>
          <a:prstGeom prst="rect">
            <a:avLst/>
          </a:prstGeom>
          <a:noFill/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28600" y="815975"/>
            <a:ext cx="7924800" cy="1470025"/>
          </a:xfrm>
        </p:spPr>
        <p:txBody>
          <a:bodyPr/>
          <a:lstStyle/>
          <a:p>
            <a:pPr algn="l" eaLnBrk="1" hangingPunct="1"/>
            <a:r>
              <a:rPr lang="en-US" dirty="0" smtClean="0"/>
              <a:t>Sextant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6400800" cy="1752600"/>
          </a:xfrm>
        </p:spPr>
        <p:txBody>
          <a:bodyPr rtlCol="0"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Delicate instrument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Hold</a:t>
            </a:r>
            <a:r>
              <a:rPr lang="en-US" sz="2400" baseline="0" dirty="0" smtClean="0">
                <a:solidFill>
                  <a:schemeClr val="tx1"/>
                </a:solidFill>
              </a:rPr>
              <a:t> only by </a:t>
            </a:r>
            <a:br>
              <a:rPr lang="en-US" sz="2400" baseline="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</a:t>
            </a:r>
            <a:r>
              <a:rPr lang="en-US" sz="2400" baseline="0" dirty="0" smtClean="0">
                <a:solidFill>
                  <a:schemeClr val="tx1"/>
                </a:solidFill>
              </a:rPr>
              <a:t>frame</a:t>
            </a:r>
            <a:r>
              <a:rPr lang="en-US" sz="2400" dirty="0" smtClean="0">
                <a:solidFill>
                  <a:schemeClr val="tx1"/>
                </a:solidFill>
              </a:rPr>
              <a:t> o</a:t>
            </a:r>
            <a:r>
              <a:rPr lang="en-US" sz="2400" baseline="0" dirty="0" smtClean="0">
                <a:solidFill>
                  <a:schemeClr val="tx1"/>
                </a:solidFill>
              </a:rPr>
              <a:t>r handle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file:///D:/Documents%20and%20Settings/E700838/Desktop/Celetrial%20Navigation%202012/1415-sext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124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file:///D:/Documents%20and%20Settings/E700838/Desktop/Celetrial%20Navigation%202012/1411-sext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996" y="0"/>
            <a:ext cx="3299604" cy="32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8" descr="file:///D:/Documents%20and%20Settings/E700838/Desktop/Celetrial%20Navigation%202012/nav_1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-381000"/>
            <a:ext cx="4343400" cy="382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460375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dirty="0" smtClean="0"/>
              <a:t>How a sextant</a:t>
            </a:r>
            <a:r>
              <a:rPr lang="en-US" baseline="0" dirty="0" smtClean="0"/>
              <a:t> works</a:t>
            </a:r>
            <a:endParaRPr lang="en-US" dirty="0" smtClean="0"/>
          </a:p>
        </p:txBody>
      </p:sp>
      <p:pic>
        <p:nvPicPr>
          <p:cNvPr id="3077" name="Picture 4" descr="file:///D:/Documents%20and%20Settings/E700838/Desktop/Celetrial%20Navigation%202012/1416-sexta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657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e700838\Desktop\Craig2012\Celetrial Navigation 2012\images from web\h97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758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019550"/>
            <a:ext cx="4800600" cy="10858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Celestial Navigation 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C:\Users\e700838\Desktop\Craig2012\Celetrial Navigation 2012\images from web\Davis sextant - aligment 1 - index mirr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066800"/>
            <a:ext cx="6132130" cy="288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2667000" y="3124200"/>
            <a:ext cx="14668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Sextant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Adjustment</a:t>
            </a:r>
            <a:r>
              <a:rPr lang="en-US" sz="4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Calibration</a:t>
            </a:r>
            <a:endParaRPr lang="en-US" dirty="0" smtClean="0"/>
          </a:p>
        </p:txBody>
      </p:sp>
      <p:pic>
        <p:nvPicPr>
          <p:cNvPr id="4100" name="Picture 3" descr="C:\Users\e700838\Desktop\Craig2012\Celetrial Navigation 2012\images from web\Davis sextant - aligment 3 - horizon mirr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6227" y="3717925"/>
            <a:ext cx="492197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685800" y="1106269"/>
            <a:ext cx="3292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Adjust </a:t>
            </a:r>
            <a:r>
              <a:rPr lang="en-US" dirty="0"/>
              <a:t>Index </a:t>
            </a:r>
            <a:r>
              <a:rPr lang="en-US" dirty="0" smtClean="0"/>
              <a:t>mirror</a:t>
            </a:r>
            <a:br>
              <a:rPr lang="en-US" dirty="0" smtClean="0"/>
            </a:br>
            <a:r>
              <a:rPr lang="en-US" dirty="0" smtClean="0"/>
              <a:t>     set to </a:t>
            </a:r>
            <a:r>
              <a:rPr lang="en-US" dirty="0" err="1" smtClean="0"/>
              <a:t>aprox</a:t>
            </a:r>
            <a:r>
              <a:rPr lang="en-US" dirty="0" smtClean="0"/>
              <a:t> 45-55 degrees</a:t>
            </a: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685800" y="3343870"/>
            <a:ext cx="24383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2. Adjust Horizon </a:t>
            </a:r>
            <a:r>
              <a:rPr lang="en-US" dirty="0" smtClean="0"/>
              <a:t>mirror</a:t>
            </a:r>
          </a:p>
          <a:p>
            <a:r>
              <a:rPr lang="en-US" dirty="0" smtClean="0"/>
              <a:t>           set to 0 degrees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5410200" y="5562600"/>
            <a:ext cx="133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                </a:t>
            </a:r>
          </a:p>
        </p:txBody>
      </p:sp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5410200" y="5649912"/>
            <a:ext cx="14668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685800" y="5602069"/>
            <a:ext cx="35024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3. Measure </a:t>
            </a:r>
            <a:r>
              <a:rPr lang="en-US" dirty="0" smtClean="0"/>
              <a:t>residual Index error (IC)</a:t>
            </a:r>
          </a:p>
          <a:p>
            <a:r>
              <a:rPr lang="en-US" dirty="0" smtClean="0"/>
              <a:t>              sight a distant start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///D:/Documents%20and%20Settings/E700838/Desktop/Celetrial%20Navigation%202012/Using_sextant_sw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74961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Sextant – 6 steps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5257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Point at horizon</a:t>
            </a:r>
          </a:p>
          <a:p>
            <a:pPr marL="342900" indent="-342900">
              <a:buAutoNum type="arabicPeriod"/>
            </a:pPr>
            <a:r>
              <a:rPr lang="en-US" dirty="0" smtClean="0"/>
              <a:t>Press clamp to release</a:t>
            </a:r>
          </a:p>
          <a:p>
            <a:pPr marL="342900" indent="-342900">
              <a:buAutoNum type="arabicPeriod"/>
            </a:pPr>
            <a:r>
              <a:rPr lang="en-US" dirty="0" smtClean="0"/>
              <a:t>Bring sun into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533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5257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4. Release clamp, adjust venier drum</a:t>
            </a:r>
          </a:p>
          <a:p>
            <a:pPr marL="342900" indent="-342900"/>
            <a:r>
              <a:rPr lang="en-US" dirty="0" smtClean="0"/>
              <a:t>5. Rock sextant for vertical, readjust</a:t>
            </a:r>
          </a:p>
          <a:p>
            <a:pPr marL="342900" indent="-342900"/>
            <a:r>
              <a:rPr lang="en-US" dirty="0" smtClean="0"/>
              <a:t>6. Read angle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0"/>
            <a:ext cx="8229600" cy="808038"/>
          </a:xfrm>
        </p:spPr>
        <p:txBody>
          <a:bodyPr/>
          <a:lstStyle/>
          <a:p>
            <a:r>
              <a:rPr lang="en-US" dirty="0" smtClean="0"/>
              <a:t>Practical Sextant Tips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85800" y="838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aseline="0" dirty="0" smtClean="0"/>
              <a:t>Avoid shots &gt; 75</a:t>
            </a:r>
            <a:r>
              <a:rPr lang="en-US" baseline="0" dirty="0" smtClean="0">
                <a:latin typeface="Calibri"/>
                <a:cs typeface="Calibri"/>
              </a:rPr>
              <a:t>°</a:t>
            </a:r>
            <a:endParaRPr lang="en-US" baseline="0" dirty="0" smtClean="0"/>
          </a:p>
          <a:p>
            <a:pPr lvl="1"/>
            <a:r>
              <a:rPr lang="en-US" dirty="0" smtClean="0"/>
              <a:t>Difficult to find vertical, as rocking</a:t>
            </a:r>
            <a:br>
              <a:rPr lang="en-US" dirty="0" smtClean="0"/>
            </a:br>
            <a:r>
              <a:rPr lang="en-US" dirty="0" smtClean="0"/>
              <a:t>gives very flat swing of the body</a:t>
            </a:r>
          </a:p>
          <a:p>
            <a:pPr lvl="0"/>
            <a:r>
              <a:rPr lang="en-US" dirty="0" smtClean="0"/>
              <a:t>Avoid</a:t>
            </a:r>
            <a:r>
              <a:rPr lang="en-US" baseline="0" dirty="0" smtClean="0"/>
              <a:t> shots &lt; 15</a:t>
            </a:r>
            <a:r>
              <a:rPr lang="en-US" dirty="0" smtClean="0">
                <a:cs typeface="Calibri"/>
              </a:rPr>
              <a:t> °</a:t>
            </a:r>
            <a:r>
              <a:rPr lang="en-US" baseline="0" dirty="0" smtClean="0"/>
              <a:t> </a:t>
            </a:r>
          </a:p>
          <a:p>
            <a:pPr lvl="1"/>
            <a:r>
              <a:rPr lang="en-US" baseline="0" dirty="0" smtClean="0"/>
              <a:t>requires temp and </a:t>
            </a:r>
            <a:r>
              <a:rPr lang="en-US" baseline="0" dirty="0" err="1" smtClean="0"/>
              <a:t>baro</a:t>
            </a:r>
            <a:r>
              <a:rPr lang="en-US" baseline="0" dirty="0" smtClean="0"/>
              <a:t> corrections</a:t>
            </a:r>
          </a:p>
          <a:p>
            <a:r>
              <a:rPr lang="en-US" dirty="0" smtClean="0"/>
              <a:t>Daylight</a:t>
            </a:r>
          </a:p>
          <a:p>
            <a:pPr lvl="1"/>
            <a:r>
              <a:rPr lang="en-US" dirty="0" smtClean="0"/>
              <a:t>Sun, Moon</a:t>
            </a:r>
          </a:p>
          <a:p>
            <a:pPr lvl="1"/>
            <a:r>
              <a:rPr lang="en-US" baseline="0" dirty="0" smtClean="0"/>
              <a:t>Bring horizon up to the sun</a:t>
            </a:r>
          </a:p>
          <a:p>
            <a:r>
              <a:rPr lang="en-US" dirty="0" smtClean="0"/>
              <a:t>Twilight</a:t>
            </a:r>
          </a:p>
          <a:p>
            <a:pPr lvl="1"/>
            <a:r>
              <a:rPr lang="en-US" dirty="0" smtClean="0"/>
              <a:t>Star, Planets</a:t>
            </a:r>
          </a:p>
          <a:p>
            <a:r>
              <a:rPr lang="en-US" baseline="0" dirty="0" smtClean="0"/>
              <a:t>After Dark</a:t>
            </a:r>
          </a:p>
          <a:p>
            <a:pPr lvl="1"/>
            <a:r>
              <a:rPr lang="en-US" dirty="0" smtClean="0"/>
              <a:t>Nautical sextants useless</a:t>
            </a:r>
          </a:p>
          <a:p>
            <a:pPr lvl="1"/>
            <a:r>
              <a:rPr lang="en-US" baseline="0" dirty="0" smtClean="0"/>
              <a:t>Use</a:t>
            </a:r>
            <a:r>
              <a:rPr lang="en-US" dirty="0" smtClean="0"/>
              <a:t> b</a:t>
            </a:r>
            <a:r>
              <a:rPr lang="en-US" baseline="0" dirty="0" smtClean="0"/>
              <a:t>ubble</a:t>
            </a:r>
            <a:r>
              <a:rPr lang="en-US" dirty="0" smtClean="0"/>
              <a:t> sextants</a:t>
            </a:r>
            <a:endParaRPr lang="en-US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Sight Reduction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914400"/>
            <a:ext cx="281940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Inputs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Altitude  (sextant)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GMT (chronometer)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Ephemeris for today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Dead Reckoning (DR) </a:t>
            </a:r>
            <a:br>
              <a:rPr lang="en-US" dirty="0" smtClean="0"/>
            </a:br>
            <a:r>
              <a:rPr lang="en-US" dirty="0" smtClean="0"/>
              <a:t>     position (lat, long)</a:t>
            </a:r>
          </a:p>
          <a:p>
            <a:endParaRPr lang="en-US" dirty="0" smtClean="0"/>
          </a:p>
          <a:p>
            <a:r>
              <a:rPr lang="en-US" dirty="0" smtClean="0"/>
              <a:t>Output (FIX)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Azimuth (bearing true)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ntercept (range)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7284" y="1066800"/>
            <a:ext cx="405502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err="1" smtClean="0"/>
              <a:t>Ageton</a:t>
            </a:r>
            <a:r>
              <a:rPr lang="en-US" b="1" dirty="0" smtClean="0"/>
              <a:t> Method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one small volume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for all latitudes, altitudes and declinations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requires 45min with paper and pencil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Pub 229 – mariners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six volumes by latitude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Pub 249 - aviators </a:t>
            </a:r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faster, less accurate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3 volumes, spiral bound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limited # stars and latitudes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must replace every 5-8 years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Weems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Graphical, even less accurate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Calculator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programmable trig calculators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Purpose-built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err="1" smtClean="0"/>
              <a:t>Hinzite</a:t>
            </a:r>
            <a:r>
              <a:rPr lang="en-US" sz="14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iPod/</a:t>
            </a:r>
            <a:r>
              <a:rPr lang="en-US" sz="1400" dirty="0" err="1" smtClean="0"/>
              <a:t>iPad</a:t>
            </a:r>
            <a:r>
              <a:rPr lang="en-US" sz="1400" dirty="0" smtClean="0"/>
              <a:t>/</a:t>
            </a:r>
            <a:r>
              <a:rPr lang="en-US" sz="1400" dirty="0" err="1" smtClean="0"/>
              <a:t>iPhone</a:t>
            </a:r>
            <a:endParaRPr lang="en-US" sz="1400" dirty="0" smtClean="0"/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Combines sextant, </a:t>
            </a:r>
            <a:r>
              <a:rPr lang="en-US" sz="1400" dirty="0" err="1" smtClean="0"/>
              <a:t>chrono</a:t>
            </a:r>
            <a:r>
              <a:rPr lang="en-US" sz="1400" dirty="0" smtClean="0"/>
              <a:t>, ephemeris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Rapid mapping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No Cellular or </a:t>
            </a:r>
            <a:r>
              <a:rPr lang="en-US" sz="1400" dirty="0" err="1" smtClean="0"/>
              <a:t>WiFi</a:t>
            </a:r>
            <a:r>
              <a:rPr lang="en-US" sz="1400" dirty="0" smtClean="0"/>
              <a:t> required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/>
              <a:t>free to $5</a:t>
            </a:r>
          </a:p>
          <a:p>
            <a:endParaRPr lang="en-US" dirty="0"/>
          </a:p>
        </p:txBody>
      </p:sp>
      <p:pic>
        <p:nvPicPr>
          <p:cNvPr id="1027" name="Picture 3" descr="C:\Users\e700838\Desktop\Craig2011\Celetrial Navigation 2012\images\800px-Nautical_almanac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98320"/>
            <a:ext cx="1828800" cy="1325880"/>
          </a:xfrm>
          <a:prstGeom prst="rect">
            <a:avLst/>
          </a:prstGeom>
          <a:noFill/>
        </p:spPr>
      </p:pic>
      <p:pic>
        <p:nvPicPr>
          <p:cNvPr id="1028" name="Picture 4" descr="C:\Users\e700838\Desktop\Craig2011\Celetrial Navigation 2012\images\image_m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143125"/>
            <a:ext cx="1041400" cy="1498417"/>
          </a:xfrm>
          <a:prstGeom prst="rect">
            <a:avLst/>
          </a:prstGeom>
          <a:noFill/>
        </p:spPr>
      </p:pic>
      <p:pic>
        <p:nvPicPr>
          <p:cNvPr id="1029" name="Picture 5" descr="C:\Users\e700838\Desktop\Craig2011\Celetrial Navigation 2012\images\Seagull63onSexta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828800" cy="1371600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6080444"/>
            <a:ext cx="822960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Example</a:t>
            </a:r>
            <a:r>
              <a:rPr lang="en-US" baseline="0" dirty="0" smtClean="0"/>
              <a:t> </a:t>
            </a:r>
            <a:br>
              <a:rPr lang="en-US" baseline="0" dirty="0" smtClean="0"/>
            </a:br>
            <a:r>
              <a:rPr lang="en-US" baseline="0" dirty="0" smtClean="0"/>
              <a:t>SR84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Time &amp; Sight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22860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Sextant &amp; Corrections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57200"/>
            <a:ext cx="1600200" cy="40386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Almanac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57200"/>
            <a:ext cx="1600200" cy="40386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2209800"/>
            <a:ext cx="1752600" cy="22860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6200" y="3429000"/>
            <a:ext cx="1676400" cy="10668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76200"/>
            <a:ext cx="5029200" cy="6994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7600"/>
            <a:ext cx="2133600" cy="17526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Intercept and Azimuth by </a:t>
            </a:r>
            <a:r>
              <a:rPr lang="en-US" sz="2800" dirty="0" err="1" smtClean="0"/>
              <a:t>Calculaotr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1600200" cy="18288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457200"/>
            <a:ext cx="1676400" cy="11430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57200"/>
            <a:ext cx="1600200" cy="40386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4419600"/>
            <a:ext cx="5029200" cy="2286000"/>
          </a:xfrm>
          <a:prstGeom prst="rect">
            <a:avLst/>
          </a:prstGeom>
          <a:solidFill>
            <a:srgbClr val="FFFF99">
              <a:alpha val="3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C:\Users\e700838\Desktop\Craig2012\Celetrial Navigation 2012\images from web\800px-Nautical_almanac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572000" cy="3314700"/>
          </a:xfrm>
          <a:prstGeom prst="rect">
            <a:avLst/>
          </a:prstGeom>
          <a:noFill/>
        </p:spPr>
      </p:pic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-685800"/>
            <a:ext cx="5988374" cy="83290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 Today’s Almanac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56648" y="2133600"/>
            <a:ext cx="107914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1"/>
            <a:r>
              <a:rPr lang="en-US" b="1" dirty="0" smtClean="0">
                <a:solidFill>
                  <a:srgbClr val="FF0000"/>
                </a:solidFill>
              </a:rPr>
              <a:t>GHA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Dec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19400" y="2667000"/>
            <a:ext cx="4419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90800" y="2895600"/>
            <a:ext cx="46482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95600" y="2362200"/>
            <a:ext cx="23622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e700838\Desktop\Celetrial Navigation 2012\images from web\Moon-Mdf-2005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591800" cy="91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AGENDA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209800"/>
            <a:ext cx="5181600" cy="3886200"/>
          </a:xfrm>
        </p:spPr>
        <p:txBody>
          <a:bodyPr>
            <a:noAutofit/>
          </a:bodyPr>
          <a:lstStyle/>
          <a:p>
            <a:r>
              <a:rPr lang="en-US" b="1" dirty="0" smtClean="0"/>
              <a:t>45 min lecture</a:t>
            </a:r>
          </a:p>
          <a:p>
            <a:r>
              <a:rPr lang="en-US" b="1" dirty="0" smtClean="0"/>
              <a:t>Intermission </a:t>
            </a:r>
          </a:p>
          <a:p>
            <a:pPr lvl="1"/>
            <a:r>
              <a:rPr lang="en-US" b="1" dirty="0" smtClean="0"/>
              <a:t>Go outside</a:t>
            </a:r>
          </a:p>
          <a:p>
            <a:pPr lvl="1"/>
            <a:r>
              <a:rPr lang="en-US" b="1" dirty="0" smtClean="0"/>
              <a:t>Take some sights</a:t>
            </a:r>
          </a:p>
          <a:p>
            <a:r>
              <a:rPr lang="en-US" b="1" dirty="0" smtClean="0"/>
              <a:t>Reduce sights</a:t>
            </a:r>
          </a:p>
          <a:p>
            <a:r>
              <a:rPr lang="en-US" b="1" dirty="0" smtClean="0"/>
              <a:t>Lifeboat navigation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1200" y="-609600"/>
            <a:ext cx="5988374" cy="83290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-76200"/>
            <a:ext cx="2895600" cy="22098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Sextant</a:t>
            </a:r>
            <a:r>
              <a:rPr lang="en-US" baseline="0" dirty="0" smtClean="0"/>
              <a:t> data and corrections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3992" y="2831068"/>
            <a:ext cx="173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Main Correction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886200"/>
            <a:ext cx="4750240" cy="295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124200" y="3048000"/>
            <a:ext cx="23622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05200" y="205740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657600" y="1447800"/>
            <a:ext cx="4419600" cy="2667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05200" y="44958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905000" y="1219200"/>
            <a:ext cx="51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DIP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52800" y="609600"/>
            <a:ext cx="1143000" cy="57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505200" y="914400"/>
            <a:ext cx="914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828800" y="304800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43400" y="381000"/>
            <a:ext cx="3994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700838\Desktop\Print 4 Cel Nav\Example sight reduction USPS SR84\Sight Reduction example, USPS SR8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-666847"/>
            <a:ext cx="5410200" cy="75248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1066800"/>
          </a:xfrm>
        </p:spPr>
        <p:txBody>
          <a:bodyPr>
            <a:noAutofit/>
          </a:bodyPr>
          <a:lstStyle/>
          <a:p>
            <a:pPr lvl="0" algn="l"/>
            <a:r>
              <a:rPr lang="en-US" sz="2400" b="1" dirty="0" smtClean="0"/>
              <a:t>Intercept (a) and Azimuth (Zn) </a:t>
            </a:r>
            <a:br>
              <a:rPr lang="en-US" sz="2400" b="1" dirty="0" smtClean="0"/>
            </a:br>
            <a:r>
              <a:rPr lang="en-US" sz="2400" b="1" dirty="0" smtClean="0"/>
              <a:t>            by Calculator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3886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LHA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38600" y="4191000"/>
            <a:ext cx="304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6" idx="2"/>
          </p:cNvCxnSpPr>
          <p:nvPr/>
        </p:nvCxnSpPr>
        <p:spPr>
          <a:xfrm flipH="1">
            <a:off x="4800600" y="838200"/>
            <a:ext cx="922949" cy="449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410200" y="4114800"/>
            <a:ext cx="9144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625599" y="381000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b="1" dirty="0" smtClean="0">
                <a:solidFill>
                  <a:srgbClr val="FF0000"/>
                </a:solidFill>
              </a:rPr>
              <a:t>Dec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86400" y="4191000"/>
            <a:ext cx="32766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763000" y="38862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86400" y="468868"/>
            <a:ext cx="474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5257800"/>
            <a:ext cx="3276600" cy="12618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Outputs</a:t>
            </a:r>
          </a:p>
          <a:p>
            <a:r>
              <a:rPr lang="en-US" b="1" dirty="0" smtClean="0"/>
              <a:t>     Zn = bearing to GP</a:t>
            </a:r>
          </a:p>
          <a:p>
            <a:r>
              <a:rPr lang="en-US" b="1" dirty="0" smtClean="0"/>
              <a:t>       a = nautical miles to/away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81000" y="914400"/>
            <a:ext cx="3352800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Inputs</a:t>
            </a: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LHA = GHA - Long (west)</a:t>
            </a: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LHA = GHA + Long (east)</a:t>
            </a:r>
          </a:p>
          <a:p>
            <a:pPr lvl="1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Lat = DR Lat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Dec = almanac’s value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  = height observed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(after corrections)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191000" y="5715000"/>
            <a:ext cx="1600200" cy="8382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48600" y="5867400"/>
            <a:ext cx="1371600" cy="4572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91200" y="6172200"/>
            <a:ext cx="1981200" cy="381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-1754406" y="685799"/>
          <a:ext cx="8460006" cy="8305801"/>
        </p:xfrm>
        <a:graphic>
          <a:graphicData uri="http://schemas.openxmlformats.org/presentationml/2006/ole">
            <p:oleObj spid="_x0000_s1026" name="Image" r:id="rId4" imgW="20203175" imgH="19834921" progId="Photoshop.Image.6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371600" y="2438400"/>
            <a:ext cx="20574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914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Program for HP Calculator</a:t>
            </a:r>
            <a:r>
              <a:rPr lang="en-US" baseline="0" dirty="0" smtClean="0"/>
              <a:t> </a:t>
            </a:r>
            <a:br>
              <a:rPr lang="en-US" baseline="0" dirty="0" smtClean="0"/>
            </a:br>
            <a:r>
              <a:rPr lang="en-US" sz="2000" dirty="0" smtClean="0"/>
              <a:t>Free, GPL licensed, at </a:t>
            </a:r>
            <a:r>
              <a:rPr lang="en-US" sz="2000" dirty="0" smtClean="0">
                <a:hlinkClick r:id="rId5"/>
              </a:rPr>
              <a:t>http://craiggae.isdigital.com/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24600" y="2743200"/>
            <a:ext cx="28194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438400"/>
            <a:ext cx="6553200" cy="438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https://mail-attachment.googleusercontent.com/attachment?ui=2&amp;ik=a2da885083&amp;view=att&amp;th=1354a45adcc5a969&amp;attid=0.1&amp;disp=inline&amp;safe=1&amp;zw&amp;saduie=AG9B_P9jOyCbyXMgJVrA2FXGEPgn&amp;sadet=1329001883956&amp;sads=XWGU6sSe_npHl5fp-KZj9vfqS84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AutoShape 7" descr="https://mail-attachment.googleusercontent.com/attachment?ui=2&amp;ik=a2da885083&amp;view=att&amp;th=1354a45adcc5a969&amp;attid=0.1&amp;disp=inline&amp;safe=1&amp;zw&amp;saduie=AG9B_P9jOyCbyXMgJVrA2FXGEPgn&amp;sadet=1329001883956&amp;sads=XWGU6sSe_npHl5fp-KZj9vfqS84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:\Users\e700838\Desktop\Craig2012\Celetrial Navigation 2012\images from web\HP11 calculat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257550"/>
            <a:ext cx="3581400" cy="26860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62600" y="2753380"/>
            <a:ext cx="35814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Calc 11C </a:t>
            </a:r>
            <a:r>
              <a:rPr lang="en-US" sz="2400" b="1" dirty="0" smtClean="0">
                <a:solidFill>
                  <a:srgbClr val="C00000"/>
                </a:solidFill>
              </a:rPr>
              <a:t>$0.99 on iTunes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447800"/>
            <a:ext cx="125252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052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6248400"/>
            <a:ext cx="3429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                                       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e700838\Desktop\Celetrial Navigation 2012\SCANS\Plotting-Sheet--adj-leve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463" y="-1143000"/>
            <a:ext cx="5978137" cy="824649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7620000" y="-152400"/>
            <a:ext cx="0" cy="7086600"/>
          </a:xfrm>
          <a:prstGeom prst="line">
            <a:avLst/>
          </a:prstGeom>
          <a:ln>
            <a:solidFill>
              <a:srgbClr val="089A2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-228600"/>
            <a:ext cx="0" cy="7086600"/>
          </a:xfrm>
          <a:prstGeom prst="line">
            <a:avLst/>
          </a:prstGeom>
          <a:ln>
            <a:solidFill>
              <a:srgbClr val="089A2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5326318" y="534168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r>
              <a:rPr lang="en-US" dirty="0" smtClean="0">
                <a:latin typeface="Calibri"/>
                <a:cs typeface="Calibri"/>
              </a:rPr>
              <a:t>°</a:t>
            </a:r>
            <a:r>
              <a:rPr lang="en-US" dirty="0" smtClean="0"/>
              <a:t> 10’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3649918" y="4046283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9A2E"/>
                </a:solidFill>
              </a:rPr>
              <a:t>92</a:t>
            </a:r>
            <a:r>
              <a:rPr lang="en-US" dirty="0" smtClean="0">
                <a:solidFill>
                  <a:srgbClr val="089A2E"/>
                </a:solidFill>
                <a:cs typeface="Calibri"/>
              </a:rPr>
              <a:t>°</a:t>
            </a:r>
            <a:r>
              <a:rPr lang="en-US" dirty="0" smtClean="0">
                <a:solidFill>
                  <a:srgbClr val="089A2E"/>
                </a:solidFill>
              </a:rPr>
              <a:t> 25’</a:t>
            </a:r>
            <a:endParaRPr lang="en-US" dirty="0">
              <a:solidFill>
                <a:srgbClr val="089A2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7090585" y="4046283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9A2E"/>
                </a:solidFill>
              </a:rPr>
              <a:t>93</a:t>
            </a:r>
            <a:r>
              <a:rPr lang="en-US" dirty="0" smtClean="0">
                <a:solidFill>
                  <a:srgbClr val="089A2E"/>
                </a:solidFill>
                <a:cs typeface="Calibri"/>
              </a:rPr>
              <a:t>°</a:t>
            </a:r>
            <a:r>
              <a:rPr lang="en-US" dirty="0" smtClean="0">
                <a:solidFill>
                  <a:srgbClr val="089A2E"/>
                </a:solidFill>
              </a:rPr>
              <a:t> 55’</a:t>
            </a:r>
            <a:endParaRPr lang="en-US" dirty="0">
              <a:solidFill>
                <a:srgbClr val="089A2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62"/>
            <a:ext cx="9144000" cy="731838"/>
          </a:xfrm>
        </p:spPr>
        <p:txBody>
          <a:bodyPr>
            <a:noAutofit/>
          </a:bodyPr>
          <a:lstStyle/>
          <a:p>
            <a:r>
              <a:rPr lang="en-US" sz="4800" b="1" kern="1200" baseline="0" dirty="0" smtClean="0">
                <a:latin typeface="+mj-lt"/>
                <a:ea typeface="+mj-ea"/>
                <a:cs typeface="+mj-cs"/>
              </a:rPr>
              <a:t>Two body FIX </a:t>
            </a:r>
            <a:r>
              <a:rPr lang="en-US" sz="4800" b="1" kern="1200" baseline="0" dirty="0" err="1" smtClean="0">
                <a:latin typeface="+mj-lt"/>
                <a:ea typeface="+mj-ea"/>
                <a:cs typeface="+mj-cs"/>
              </a:rPr>
              <a:t>vs</a:t>
            </a:r>
            <a:r>
              <a:rPr lang="en-US" sz="4800" b="1" kern="1200" baseline="0" dirty="0" smtClean="0">
                <a:latin typeface="+mj-lt"/>
                <a:ea typeface="+mj-ea"/>
                <a:cs typeface="+mj-cs"/>
              </a:rPr>
              <a:t> Surveyed location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81000" y="1828800"/>
            <a:ext cx="2743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DR  </a:t>
            </a:r>
            <a:br>
              <a:rPr lang="en-US" sz="2000" dirty="0" smtClean="0"/>
            </a:br>
            <a:r>
              <a:rPr lang="en-US" sz="1800" dirty="0" smtClean="0"/>
              <a:t>45</a:t>
            </a:r>
            <a:r>
              <a:rPr lang="en-US" sz="1800" dirty="0" smtClean="0">
                <a:latin typeface="Calibri"/>
                <a:cs typeface="Calibri"/>
              </a:rPr>
              <a:t>°</a:t>
            </a:r>
            <a:r>
              <a:rPr lang="en-US" sz="1800" dirty="0" smtClean="0"/>
              <a:t> 00’ N  </a:t>
            </a: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93</a:t>
            </a:r>
            <a:r>
              <a:rPr lang="en-US" sz="1800" dirty="0" smtClean="0">
                <a:cs typeface="Calibri"/>
              </a:rPr>
              <a:t> °</a:t>
            </a:r>
            <a:r>
              <a:rPr lang="en-US" sz="1800" dirty="0" smtClean="0"/>
              <a:t> 10’ W</a:t>
            </a:r>
          </a:p>
          <a:p>
            <a:r>
              <a:rPr lang="en-US" sz="2000" dirty="0" smtClean="0"/>
              <a:t>Construction lines</a:t>
            </a:r>
          </a:p>
          <a:p>
            <a:r>
              <a:rPr lang="en-US" sz="2000" dirty="0" smtClean="0">
                <a:solidFill>
                  <a:srgbClr val="089A2E"/>
                </a:solidFill>
              </a:rPr>
              <a:t>Draw Longitudes</a:t>
            </a:r>
          </a:p>
          <a:p>
            <a:r>
              <a:rPr lang="en-US" sz="2000" dirty="0" smtClean="0"/>
              <a:t>Plot LOP Sun</a:t>
            </a:r>
          </a:p>
          <a:p>
            <a:pPr lvl="1"/>
            <a:r>
              <a:rPr lang="en-US" sz="1600" dirty="0" smtClean="0"/>
              <a:t>Morning</a:t>
            </a:r>
          </a:p>
          <a:p>
            <a:pPr lvl="1"/>
            <a:r>
              <a:rPr lang="en-US" sz="1600" dirty="0" smtClean="0"/>
              <a:t>Afternoon</a:t>
            </a:r>
          </a:p>
          <a:p>
            <a:r>
              <a:rPr lang="en-US" sz="2000" dirty="0" smtClean="0"/>
              <a:t>FIX </a:t>
            </a:r>
          </a:p>
          <a:p>
            <a:r>
              <a:rPr lang="en-US" sz="2000" dirty="0" smtClean="0">
                <a:solidFill>
                  <a:srgbClr val="FF0066"/>
                </a:solidFill>
              </a:rPr>
              <a:t>US Geo Survey</a:t>
            </a:r>
          </a:p>
          <a:p>
            <a:pPr lvl="1">
              <a:buNone/>
            </a:pPr>
            <a:r>
              <a:rPr lang="en-US" sz="1600" dirty="0" smtClean="0">
                <a:solidFill>
                  <a:srgbClr val="FF0066"/>
                </a:solidFill>
              </a:rPr>
              <a:t>north shore Lake Calhoun</a:t>
            </a:r>
            <a:endParaRPr lang="en-US" sz="1600" dirty="0">
              <a:solidFill>
                <a:srgbClr val="FF0066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28800" y="22860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http://content.westmarine.com/images/catalog/full/181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505200"/>
            <a:ext cx="3352800" cy="3352800"/>
          </a:xfrm>
          <a:prstGeom prst="rect">
            <a:avLst/>
          </a:prstGeom>
          <a:noFill/>
        </p:spPr>
      </p:pic>
      <p:pic>
        <p:nvPicPr>
          <p:cNvPr id="7" name="Picture 15" descr="http://lh4.googleusercontent.com/public/7ImFhCVsc-SJJ0EduO2S1GgVq75e8Is3Ta1tB2BxM85QsDJ0gohmmQm-qVYengMJsna9Y71Dw6sFb1dzb5EyC6clJQgAult7T56gZKnX2MwC999QlXG_ZN3rRyQ-zG9Llz9uhs0pJ2AsvOvm8CDxzR8an3CVbnpRPUy4Zo0yBm6VlfkvzjFpMxL1K4ANJIL-Ng_iFDm9JfBNfAHb5drOcLuX7fyGe0J2aPhzp-DRFL3xOAsm8m7b7wrDUCbWNB0VIjtFlA0Foe0AL_PqSmc-ibPum6UYge3k95KZtXjlcVFip2KcTk0brK1X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2628900" cy="26289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/>
          <a:lstStyle/>
          <a:p>
            <a:pPr algn="l"/>
            <a:r>
              <a:rPr lang="en-US" dirty="0" smtClean="0"/>
              <a:t>Navigational Plotting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1"/>
            <a:ext cx="3352800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Paper and pencil</a:t>
            </a:r>
          </a:p>
          <a:p>
            <a:r>
              <a:rPr lang="en-US" sz="2800" dirty="0" smtClean="0"/>
              <a:t>between fixes</a:t>
            </a:r>
            <a:endParaRPr lang="en-US" sz="2800" dirty="0"/>
          </a:p>
        </p:txBody>
      </p:sp>
      <p:pic>
        <p:nvPicPr>
          <p:cNvPr id="5" name="Picture 6" descr="C:\Users\e700838\Desktop\Craig2011\Celetrial Navigation 2012\565px-Dead-reckining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533400"/>
            <a:ext cx="5035011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267200" cy="8382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Plotting course &amp; speed, </a:t>
            </a:r>
            <a:br>
              <a:rPr lang="en-US" sz="2400" dirty="0" smtClean="0"/>
            </a:br>
            <a:r>
              <a:rPr lang="en-US" sz="2400" dirty="0" smtClean="0"/>
              <a:t> DR, EP, Running Fix</a:t>
            </a:r>
            <a:endParaRPr lang="en-US" sz="2400" dirty="0"/>
          </a:p>
        </p:txBody>
      </p: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-381000"/>
            <a:ext cx="5867400" cy="349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e700838\Desktop\Craig2011\Celetrial Navigation 2012\running-fi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4114800" cy="5116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/>
              <a:t>AstroNav Lite by </a:t>
            </a:r>
            <a:r>
              <a:rPr lang="en-US" sz="2800" b="1" dirty="0" err="1" smtClean="0"/>
              <a:t>Sascha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Troscheit</a:t>
            </a:r>
            <a:endParaRPr 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2590800"/>
          </a:xfrm>
        </p:spPr>
        <p:txBody>
          <a:bodyPr/>
          <a:lstStyle/>
          <a:p>
            <a:pPr eaLnBrk="1" hangingPunct="1">
              <a:buNone/>
            </a:pPr>
            <a:r>
              <a:rPr lang="en-US" sz="1400" dirty="0" smtClean="0"/>
              <a:t>All you need is the Sun, star, or planet, and a steady hand. </a:t>
            </a:r>
          </a:p>
          <a:p>
            <a:pPr eaLnBrk="1" hangingPunct="1">
              <a:buNone/>
            </a:pPr>
            <a:r>
              <a:rPr lang="en-US" sz="1400" dirty="0" smtClean="0"/>
              <a:t>Use inbuilt sextant for accuracy to within a degree, good enough for FIX within 60 miles.</a:t>
            </a:r>
          </a:p>
          <a:p>
            <a:pPr eaLnBrk="1" hangingPunct="1">
              <a:buNone/>
            </a:pPr>
            <a:r>
              <a:rPr lang="en-US" sz="1400" dirty="0" smtClean="0"/>
              <a:t>Or use to reduce sights from a commercial sextant for positions to within a mile.</a:t>
            </a:r>
          </a:p>
          <a:p>
            <a:pPr eaLnBrk="1" hangingPunct="1">
              <a:buNone/>
            </a:pP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600" b="1" dirty="0" smtClean="0"/>
              <a:t>Features</a:t>
            </a:r>
            <a:br>
              <a:rPr lang="en-US" sz="1600" b="1" dirty="0" smtClean="0"/>
            </a:br>
            <a:r>
              <a:rPr lang="en-US" sz="1600" b="1" dirty="0" smtClean="0"/>
              <a:t>-Inbuilt sextant </a:t>
            </a:r>
            <a:r>
              <a:rPr lang="en-US" sz="1600" dirty="0" smtClean="0"/>
              <a:t>(Calibration only in full version)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-Sight Reduction with Sun, Venus and 12 stars </a:t>
            </a:r>
            <a:r>
              <a:rPr lang="en-US" sz="1600" dirty="0" smtClean="0"/>
              <a:t>(56 stars, Moon, and 4 planets in full version)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-A map to display your intercept.</a:t>
            </a:r>
            <a:br>
              <a:rPr lang="en-US" sz="1600" b="1" dirty="0" smtClean="0"/>
            </a:br>
            <a:r>
              <a:rPr lang="en-US" sz="1600" b="1" dirty="0" smtClean="0"/>
              <a:t>-A tutorial to get you started</a:t>
            </a:r>
            <a:r>
              <a:rPr lang="en-US" sz="1600" dirty="0" smtClean="0"/>
              <a:t>. </a:t>
            </a:r>
          </a:p>
        </p:txBody>
      </p:sp>
      <p:pic>
        <p:nvPicPr>
          <p:cNvPr id="6148" name="Picture 2" descr="D:\Documents and Settings\E700838\Desktop\AstroNavLite\mzl.dvdnocie.175x175-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28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D:\Documents and Settings\E700838\Desktop\AstroNavLite\mzl.afryyobe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4326" y="3132176"/>
            <a:ext cx="2179674" cy="326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D:\Documents and Settings\E700838\Desktop\AstroNavLite\mzl.jrnijgbz.320x480-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4066" y="3124200"/>
            <a:ext cx="2160134" cy="32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D:\Documents and Settings\E700838\Desktop\AstroNavLite\mzl.bepzihyg.320x480-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124200"/>
            <a:ext cx="2149475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3962400"/>
            <a:ext cx="2438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Lite version limited to 3 sights at a time.   No calibration. Data and algorithms are not as accurate as the $4 full version</a:t>
            </a:r>
            <a:r>
              <a:rPr lang="en-US" sz="1100" dirty="0" smtClean="0"/>
              <a:t>.</a:t>
            </a:r>
            <a:r>
              <a:rPr lang="en-US" sz="1050" dirty="0" smtClean="0"/>
              <a:t/>
            </a:r>
            <a:br>
              <a:rPr lang="en-US" sz="1050" dirty="0" smtClean="0"/>
            </a:br>
            <a:endParaRPr lang="en-US" sz="1050" dirty="0" smtClean="0"/>
          </a:p>
          <a:p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057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position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Find star, aim, tap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Take multiple 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Reduction 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Check Plot</a:t>
            </a:r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057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position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Find star, aim, tap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Take multiple 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Reduction 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Check Plot</a:t>
            </a:r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:\Users\e700838\Desktop\Craig2012\Celetrial Navigation 2012\AstroNavLite\mzl.bepzihyg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276600" cy="49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286796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</a:t>
            </a:r>
            <a:r>
              <a:rPr lang="en-US" dirty="0" smtClean="0"/>
              <a:t>position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Find </a:t>
            </a:r>
            <a:r>
              <a:rPr lang="en-US" dirty="0"/>
              <a:t>star, aim, </a:t>
            </a:r>
            <a:r>
              <a:rPr lang="en-US" dirty="0" smtClean="0"/>
              <a:t>tap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Take multiple </a:t>
            </a:r>
            <a:r>
              <a:rPr lang="en-US" dirty="0"/>
              <a:t>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Reduction </a:t>
            </a:r>
            <a:r>
              <a:rPr lang="en-US" dirty="0"/>
              <a:t>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Check Plot</a:t>
            </a:r>
            <a:endParaRPr lang="en-US" dirty="0"/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:\Users\e700838\Desktop\Craig2012\Celetrial Navigation 2012\AstroNavLite\mzl.bepzihyg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276600" cy="49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C:\Users\e700838\Desktop\Craig2012\Celetrial Navigation 2012\AstroNavLite\mzl.jrnijgbz.320x480-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5240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e700838\Desktop\Celetrial Navigation 2012\images from web\celestial-navi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763000" cy="58844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How it works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Using </a:t>
            </a:r>
            <a:r>
              <a:rPr lang="en-US" dirty="0" err="1" smtClean="0"/>
              <a:t>Astro</a:t>
            </a:r>
            <a:r>
              <a:rPr lang="en-US" dirty="0" smtClean="0"/>
              <a:t> Nav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09600" y="1447800"/>
            <a:ext cx="3057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Enter assumed position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Delete previous sights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Find star, aim, tap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Take multiple sights </a:t>
            </a:r>
            <a:br>
              <a:rPr lang="en-US" dirty="0"/>
            </a:br>
            <a:r>
              <a:rPr lang="en-US" dirty="0"/>
              <a:t>(3 max with free version)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Reduction – id body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Check Plot</a:t>
            </a:r>
          </a:p>
        </p:txBody>
      </p:sp>
      <p:pic>
        <p:nvPicPr>
          <p:cNvPr id="7172" name="Picture 3" descr="C:\Users\e700838\Desktop\Craig2012\Celetrial Navigation 2012\AstroNavLite\astro nav - DELE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:\Users\e700838\Desktop\Craig2012\Celetrial Navigation 2012\AstroNavLite\mzl.bepzihyg.32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276600" cy="49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C:\Users\e700838\Desktop\Craig2012\Celetrial Navigation 2012\AstroNavLite\mzl.jrnijgbz.320x480-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5240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C:\Users\e700838\Desktop\Craig2012\Celetrial Navigation 2012\AstroNavLite\Bst fi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800" y="24384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</a:t>
            </a:r>
          </a:p>
        </p:txBody>
      </p:sp>
      <p:pic>
        <p:nvPicPr>
          <p:cNvPr id="8195" name="Picture 2" descr="C:\Users\e700838\Desktop\Craig2012\Celetrial Navigation 2012\AstroNavLite\constellation 2 Or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325" y="76200"/>
            <a:ext cx="5425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Star Walk app - $2.99 on iTunes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Taurus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2" descr="C:\Users\e700838\Desktop\Craig2012\Celetrial Navigation 2012\AstroNavLite\constellation 3 Tarr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700838\Desktop\Craig2012\Celetrial Navigation 2012\AstroNavLite\constellation 1Gemi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Gemini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457200"/>
            <a:ext cx="2438400" cy="1676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/>
              <a:t>Let’s Try</a:t>
            </a:r>
          </a:p>
        </p:txBody>
      </p:sp>
      <p:pic>
        <p:nvPicPr>
          <p:cNvPr id="7172" name="Picture 2" descr="file:///D:/Documents%20and%20Settings/E700838/Desktop/Celetrial%20Navigation%202012/DN-SD-03-0876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26225" cy="927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29400" y="3200400"/>
            <a:ext cx="2514600" cy="2819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Q&amp;A</a:t>
            </a:r>
          </a:p>
          <a:p>
            <a:r>
              <a:rPr lang="en-US" sz="2800" dirty="0" smtClean="0"/>
              <a:t>L</a:t>
            </a:r>
            <a:r>
              <a:rPr lang="en-US" sz="2800" baseline="0" dirty="0" smtClean="0"/>
              <a:t>ifeboat navigation</a:t>
            </a:r>
          </a:p>
          <a:p>
            <a:r>
              <a:rPr lang="en-US" sz="2800" baseline="0" dirty="0" smtClean="0"/>
              <a:t>Reduce sights</a:t>
            </a:r>
          </a:p>
          <a:p>
            <a:pPr lvl="1"/>
            <a:r>
              <a:rPr lang="en-US" sz="2400" baseline="0" dirty="0" smtClean="0"/>
              <a:t>calculator</a:t>
            </a:r>
          </a:p>
          <a:p>
            <a:pPr lvl="1"/>
            <a:r>
              <a:rPr lang="en-US" sz="2400" baseline="0" dirty="0" smtClean="0"/>
              <a:t> or Pub 229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20943259">
            <a:off x="6806365" y="2194532"/>
            <a:ext cx="230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Intermission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http://vimeo.com/36141149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700838\Desktop\Celetrial Navigation 2012\images from web\cumulus clou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7772400" cy="1470025"/>
          </a:xfrm>
        </p:spPr>
        <p:txBody>
          <a:bodyPr/>
          <a:lstStyle/>
          <a:p>
            <a:pPr eaLnBrk="1" hangingPunct="1"/>
            <a:r>
              <a:rPr lang="en-US" sz="6600" dirty="0" smtClean="0"/>
              <a:t>In case of clouds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700838\Desktop\Celetrial Navigation 2012\images from web\cumulus clou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7772400" cy="1470025"/>
          </a:xfrm>
        </p:spPr>
        <p:txBody>
          <a:bodyPr/>
          <a:lstStyle/>
          <a:p>
            <a:pPr eaLnBrk="1" hangingPunct="1"/>
            <a:r>
              <a:rPr lang="en-US" sz="6600" dirty="0" smtClean="0"/>
              <a:t>In case of clouds</a:t>
            </a: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914400" y="2514600"/>
            <a:ext cx="7086600" cy="30480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Use altitude of Sirius </a:t>
            </a:r>
          </a:p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from Star Walk   </a:t>
            </a:r>
            <a:br>
              <a:rPr lang="en-US" sz="5400" dirty="0" smtClean="0">
                <a:solidFill>
                  <a:schemeClr val="tx1"/>
                </a:solidFill>
              </a:rPr>
            </a:br>
            <a:r>
              <a:rPr lang="en-US" sz="5400" dirty="0" smtClean="0">
                <a:solidFill>
                  <a:schemeClr val="tx1"/>
                </a:solidFill>
              </a:rPr>
              <a:t>	</a:t>
            </a:r>
            <a:r>
              <a:rPr lang="en-US" sz="4400" dirty="0" smtClean="0">
                <a:solidFill>
                  <a:schemeClr val="tx1"/>
                </a:solidFill>
              </a:rPr>
              <a:t>27</a:t>
            </a:r>
            <a:r>
              <a:rPr lang="en-US" sz="4400" dirty="0" smtClean="0">
                <a:solidFill>
                  <a:schemeClr val="tx1"/>
                </a:solidFill>
                <a:cs typeface="Calibri" pitchFamily="34" charset="0"/>
              </a:rPr>
              <a:t>°</a:t>
            </a:r>
            <a:r>
              <a:rPr lang="en-US" sz="4400" dirty="0" smtClean="0">
                <a:solidFill>
                  <a:schemeClr val="tx1"/>
                </a:solidFill>
              </a:rPr>
              <a:t> 29’ 49”  (27</a:t>
            </a:r>
            <a:r>
              <a:rPr lang="en-US" sz="4400" dirty="0" smtClean="0">
                <a:solidFill>
                  <a:schemeClr val="tx1"/>
                </a:solidFill>
                <a:cs typeface="Calibri" pitchFamily="34" charset="0"/>
              </a:rPr>
              <a:t>°</a:t>
            </a:r>
            <a:r>
              <a:rPr lang="en-US" sz="4400" dirty="0" smtClean="0">
                <a:solidFill>
                  <a:schemeClr val="tx1"/>
                </a:solidFill>
              </a:rPr>
              <a:t> 29.8’)</a:t>
            </a:r>
            <a:endParaRPr lang="en-US" sz="5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Options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7848600" cy="4800600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Char char="•"/>
              <a:defRPr/>
            </a:pPr>
            <a:r>
              <a:rPr lang="en-US" dirty="0" smtClean="0"/>
              <a:t>AstroNav </a:t>
            </a:r>
          </a:p>
          <a:p>
            <a:pPr lvl="1" eaLnBrk="1" hangingPunct="1">
              <a:defRPr/>
            </a:pPr>
            <a:r>
              <a:rPr lang="en-US" sz="2400" dirty="0" smtClean="0"/>
              <a:t>Tilt, record as Sirius</a:t>
            </a:r>
          </a:p>
          <a:p>
            <a:pPr lvl="1" eaLnBrk="1" hangingPunct="1">
              <a:defRPr/>
            </a:pPr>
            <a:r>
              <a:rPr lang="en-US" sz="2400" dirty="0" smtClean="0"/>
              <a:t>Compare LOP with DR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hangingPunct="1">
              <a:defRPr/>
            </a:pPr>
            <a:r>
              <a:rPr lang="en-US" sz="2800" dirty="0" smtClean="0"/>
              <a:t>Form SR96a (HANDOUT)</a:t>
            </a:r>
          </a:p>
          <a:p>
            <a:pPr lvl="1" eaLnBrk="1" hangingPunct="1">
              <a:defRPr/>
            </a:pPr>
            <a:r>
              <a:rPr lang="en-US" sz="2400" dirty="0" smtClean="0"/>
              <a:t>Altitude from Star Walk</a:t>
            </a:r>
          </a:p>
          <a:p>
            <a:pPr lvl="1" eaLnBrk="1" hangingPunct="1">
              <a:defRPr/>
            </a:pPr>
            <a:r>
              <a:rPr lang="en-US" sz="2400" dirty="0" smtClean="0"/>
              <a:t>LHA, Dec from Nautical Almanac (HANDOUT)</a:t>
            </a:r>
          </a:p>
          <a:p>
            <a:pPr lvl="1" eaLnBrk="1" hangingPunct="1">
              <a:defRPr/>
            </a:pPr>
            <a:r>
              <a:rPr lang="en-US" sz="2400" dirty="0" smtClean="0"/>
              <a:t>Reduce (calculator or Pub 229)</a:t>
            </a:r>
          </a:p>
          <a:p>
            <a:pPr lvl="1" eaLnBrk="1" hangingPunct="1">
              <a:defRPr/>
            </a:pPr>
            <a:r>
              <a:rPr lang="en-US" sz="2400" dirty="0" smtClean="0"/>
              <a:t>Plot on CLS98 (HANDOUT)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Star Walk Sirius</a:t>
            </a:r>
          </a:p>
        </p:txBody>
      </p:sp>
      <p:pic>
        <p:nvPicPr>
          <p:cNvPr id="5123" name="Picture 2" descr="C:\Users\e700838\Desktop\Celetrial Navigation 2012\StarWalk - Sirus data\StarWalk - Sirus 2of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Circle of Position</a:t>
            </a:r>
            <a:endParaRPr lang="en-US" dirty="0"/>
          </a:p>
        </p:txBody>
      </p:sp>
      <p:pic>
        <p:nvPicPr>
          <p:cNvPr id="43010" name="Picture 2" descr="C:\Users\e700838\Desktop\Celetrial Navigation 2012\images from web\1402-altitu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1676400"/>
            <a:ext cx="9372600" cy="937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1200" y="274320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1981200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</a:rPr>
              <a:t>Altitude</a:t>
            </a:r>
            <a:endParaRPr lang="en-US" sz="2800" b="1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457039">
            <a:off x="2001747" y="2114846"/>
            <a:ext cx="89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 rot="20311392">
            <a:off x="6523613" y="3916467"/>
            <a:ext cx="23622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Circle of Position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Sirius – altitude form Star Walk</a:t>
            </a:r>
          </a:p>
        </p:txBody>
      </p:sp>
      <p:pic>
        <p:nvPicPr>
          <p:cNvPr id="6147" name="Picture 2" descr="C:\Users\e700838\Desktop\Celetrial Navigation 2012\StarWalk - Sirus data\StarWalk - Sirus 3of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0" y="3810000"/>
            <a:ext cx="4267200" cy="533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Star Walk Lat/Long</a:t>
            </a:r>
          </a:p>
        </p:txBody>
      </p:sp>
      <p:pic>
        <p:nvPicPr>
          <p:cNvPr id="4099" name="Picture 2" descr="C:\Users\e700838\Desktop\Celetrial Navigation 2012\StarWalk - Sirus data\StarWalk - Sirus 1of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10200" y="533400"/>
            <a:ext cx="2971800" cy="990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1400" y="5334000"/>
            <a:ext cx="1905000" cy="990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2971800"/>
            <a:ext cx="1828800" cy="990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388" y="723900"/>
            <a:ext cx="59896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SR 96a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388" y="723900"/>
            <a:ext cx="59896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981200" y="1447800"/>
            <a:ext cx="811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Feb 23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514600" y="1676400"/>
            <a:ext cx="909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00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2514600" y="2209800"/>
            <a:ext cx="909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00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2236788" y="2982913"/>
            <a:ext cx="811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Feb 24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2057400" y="251460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+         6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2438400" y="2743200"/>
            <a:ext cx="1003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2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00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13" name="Oval 12"/>
          <p:cNvSpPr/>
          <p:nvPr/>
        </p:nvSpPr>
        <p:spPr>
          <a:xfrm>
            <a:off x="1828800" y="26670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4114800" y="1676400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Sirius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4281488" y="198120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45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0.0’</a:t>
            </a:r>
          </a:p>
        </p:txBody>
      </p:sp>
      <p:sp>
        <p:nvSpPr>
          <p:cNvPr id="8204" name="Rectangle 13"/>
          <p:cNvSpPr>
            <a:spLocks noChangeArrowheads="1"/>
          </p:cNvSpPr>
          <p:nvPr/>
        </p:nvSpPr>
        <p:spPr bwMode="auto">
          <a:xfrm>
            <a:off x="4267200" y="2220913"/>
            <a:ext cx="1069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93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15.0’</a:t>
            </a:r>
          </a:p>
        </p:txBody>
      </p:sp>
      <p:sp>
        <p:nvSpPr>
          <p:cNvPr id="8205" name="TextBox 14"/>
          <p:cNvSpPr txBox="1">
            <a:spLocks noChangeArrowheads="1"/>
          </p:cNvSpPr>
          <p:nvPr/>
        </p:nvSpPr>
        <p:spPr bwMode="auto">
          <a:xfrm>
            <a:off x="6129338" y="5562600"/>
            <a:ext cx="1176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27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29.8’</a:t>
            </a:r>
          </a:p>
        </p:txBody>
      </p:sp>
      <p:sp>
        <p:nvSpPr>
          <p:cNvPr id="34" name="Oval 33"/>
          <p:cNvSpPr/>
          <p:nvPr/>
        </p:nvSpPr>
        <p:spPr>
          <a:xfrm>
            <a:off x="5257800" y="23622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35" name="Oval 34"/>
          <p:cNvSpPr/>
          <p:nvPr/>
        </p:nvSpPr>
        <p:spPr>
          <a:xfrm>
            <a:off x="5257800" y="19812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cxnSp>
        <p:nvCxnSpPr>
          <p:cNvPr id="37" name="Straight Connector 36"/>
          <p:cNvCxnSpPr/>
          <p:nvPr/>
        </p:nvCxnSpPr>
        <p:spPr>
          <a:xfrm>
            <a:off x="4572000" y="3581400"/>
            <a:ext cx="838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09" name="TextBox 37"/>
          <p:cNvSpPr txBox="1">
            <a:spLocks noChangeArrowheads="1"/>
          </p:cNvSpPr>
          <p:nvPr/>
        </p:nvSpPr>
        <p:spPr bwMode="auto">
          <a:xfrm>
            <a:off x="5334000" y="3505200"/>
            <a:ext cx="33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G</a:t>
            </a:r>
          </a:p>
        </p:txBody>
      </p:sp>
      <p:sp>
        <p:nvSpPr>
          <p:cNvPr id="8210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SR 96a </a:t>
            </a:r>
            <a:r>
              <a:rPr lang="en-US" dirty="0" smtClean="0"/>
              <a:t> </a:t>
            </a:r>
            <a:r>
              <a:rPr lang="en-US" dirty="0" smtClean="0"/>
              <a:t>input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388" y="723900"/>
            <a:ext cx="59896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981200" y="1447800"/>
            <a:ext cx="811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Feb 23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514600" y="1676400"/>
            <a:ext cx="909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00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2514600" y="2209800"/>
            <a:ext cx="909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00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2236788" y="2982913"/>
            <a:ext cx="811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Feb 24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2057400" y="251460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+         6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2438400" y="2743200"/>
            <a:ext cx="1003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2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00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13" name="Oval 12"/>
          <p:cNvSpPr/>
          <p:nvPr/>
        </p:nvSpPr>
        <p:spPr>
          <a:xfrm>
            <a:off x="1828800" y="26670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4114800" y="1676400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Sirius</a:t>
            </a:r>
          </a:p>
        </p:txBody>
      </p:sp>
      <p:sp>
        <p:nvSpPr>
          <p:cNvPr id="9227" name="TextBox 11"/>
          <p:cNvSpPr txBox="1">
            <a:spLocks noChangeArrowheads="1"/>
          </p:cNvSpPr>
          <p:nvPr/>
        </p:nvSpPr>
        <p:spPr bwMode="auto">
          <a:xfrm>
            <a:off x="4281488" y="198120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45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0.0’</a:t>
            </a:r>
          </a:p>
        </p:txBody>
      </p:sp>
      <p:sp>
        <p:nvSpPr>
          <p:cNvPr id="9228" name="Rectangle 13"/>
          <p:cNvSpPr>
            <a:spLocks noChangeArrowheads="1"/>
          </p:cNvSpPr>
          <p:nvPr/>
        </p:nvSpPr>
        <p:spPr bwMode="auto">
          <a:xfrm>
            <a:off x="4267200" y="2220913"/>
            <a:ext cx="1069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93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15.0’</a:t>
            </a:r>
          </a:p>
        </p:txBody>
      </p:sp>
      <p:sp>
        <p:nvSpPr>
          <p:cNvPr id="9229" name="TextBox 14"/>
          <p:cNvSpPr txBox="1">
            <a:spLocks noChangeArrowheads="1"/>
          </p:cNvSpPr>
          <p:nvPr/>
        </p:nvSpPr>
        <p:spPr bwMode="auto">
          <a:xfrm>
            <a:off x="6129338" y="5562600"/>
            <a:ext cx="1176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27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29.8’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72000" y="3581400"/>
            <a:ext cx="838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31" name="TextBox 17"/>
          <p:cNvSpPr txBox="1">
            <a:spLocks noChangeArrowheads="1"/>
          </p:cNvSpPr>
          <p:nvPr/>
        </p:nvSpPr>
        <p:spPr bwMode="auto">
          <a:xfrm>
            <a:off x="5334000" y="3505200"/>
            <a:ext cx="33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G</a:t>
            </a:r>
          </a:p>
        </p:txBody>
      </p:sp>
      <p:sp>
        <p:nvSpPr>
          <p:cNvPr id="9232" name="TextBox 18"/>
          <p:cNvSpPr txBox="1">
            <a:spLocks noChangeArrowheads="1"/>
          </p:cNvSpPr>
          <p:nvPr/>
        </p:nvSpPr>
        <p:spPr bwMode="auto">
          <a:xfrm>
            <a:off x="2301875" y="3440113"/>
            <a:ext cx="118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258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34.3’</a:t>
            </a:r>
          </a:p>
        </p:txBody>
      </p:sp>
      <p:sp>
        <p:nvSpPr>
          <p:cNvPr id="9233" name="Rectangle 21"/>
          <p:cNvSpPr>
            <a:spLocks noChangeArrowheads="1"/>
          </p:cNvSpPr>
          <p:nvPr/>
        </p:nvSpPr>
        <p:spPr bwMode="auto">
          <a:xfrm>
            <a:off x="1600200" y="3962400"/>
            <a:ext cx="43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2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h</a:t>
            </a:r>
            <a:endParaRPr lang="en-US" b="1">
              <a:latin typeface="Calibri" pitchFamily="34" charset="0"/>
            </a:endParaRPr>
          </a:p>
        </p:txBody>
      </p:sp>
      <p:sp>
        <p:nvSpPr>
          <p:cNvPr id="9234" name="Rectangle 22"/>
          <p:cNvSpPr>
            <a:spLocks noChangeArrowheads="1"/>
          </p:cNvSpPr>
          <p:nvPr/>
        </p:nvSpPr>
        <p:spPr bwMode="auto">
          <a:xfrm>
            <a:off x="1631950" y="4202113"/>
            <a:ext cx="425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0</a:t>
            </a:r>
            <a:r>
              <a:rPr lang="en-US" b="1" baseline="3000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b="1">
              <a:latin typeface="Calibri" pitchFamily="34" charset="0"/>
            </a:endParaRPr>
          </a:p>
        </p:txBody>
      </p:sp>
      <p:sp>
        <p:nvSpPr>
          <p:cNvPr id="9235" name="Rectangle 24"/>
          <p:cNvSpPr>
            <a:spLocks noChangeArrowheads="1"/>
          </p:cNvSpPr>
          <p:nvPr/>
        </p:nvSpPr>
        <p:spPr bwMode="auto">
          <a:xfrm>
            <a:off x="2319338" y="3962400"/>
            <a:ext cx="1185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183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22.3’</a:t>
            </a:r>
          </a:p>
        </p:txBody>
      </p:sp>
      <p:sp>
        <p:nvSpPr>
          <p:cNvPr id="9236" name="TextBox 25"/>
          <p:cNvSpPr txBox="1">
            <a:spLocks noChangeArrowheads="1"/>
          </p:cNvSpPr>
          <p:nvPr/>
        </p:nvSpPr>
        <p:spPr bwMode="auto">
          <a:xfrm>
            <a:off x="2362200" y="4202113"/>
            <a:ext cx="442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-0-</a:t>
            </a:r>
          </a:p>
        </p:txBody>
      </p:sp>
      <p:sp>
        <p:nvSpPr>
          <p:cNvPr id="9237" name="TextBox 26"/>
          <p:cNvSpPr txBox="1">
            <a:spLocks noChangeArrowheads="1"/>
          </p:cNvSpPr>
          <p:nvPr/>
        </p:nvSpPr>
        <p:spPr bwMode="auto">
          <a:xfrm>
            <a:off x="2743200" y="4724400"/>
            <a:ext cx="442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-0-</a:t>
            </a:r>
          </a:p>
        </p:txBody>
      </p:sp>
      <p:sp>
        <p:nvSpPr>
          <p:cNvPr id="9238" name="Rectangle 28"/>
          <p:cNvSpPr>
            <a:spLocks noChangeArrowheads="1"/>
          </p:cNvSpPr>
          <p:nvPr/>
        </p:nvSpPr>
        <p:spPr bwMode="auto">
          <a:xfrm>
            <a:off x="2319338" y="5029200"/>
            <a:ext cx="1185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183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22.3’</a:t>
            </a:r>
          </a:p>
        </p:txBody>
      </p:sp>
      <p:sp>
        <p:nvSpPr>
          <p:cNvPr id="9239" name="Rectangle 29"/>
          <p:cNvSpPr>
            <a:spLocks noChangeArrowheads="1"/>
          </p:cNvSpPr>
          <p:nvPr/>
        </p:nvSpPr>
        <p:spPr bwMode="auto">
          <a:xfrm>
            <a:off x="2457450" y="52578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93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15.0’</a:t>
            </a:r>
          </a:p>
        </p:txBody>
      </p:sp>
      <p:sp>
        <p:nvSpPr>
          <p:cNvPr id="31" name="Oval 30"/>
          <p:cNvSpPr/>
          <p:nvPr/>
        </p:nvSpPr>
        <p:spPr>
          <a:xfrm>
            <a:off x="3352800" y="54102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9241" name="TextBox 31"/>
          <p:cNvSpPr txBox="1">
            <a:spLocks noChangeArrowheads="1"/>
          </p:cNvSpPr>
          <p:nvPr/>
        </p:nvSpPr>
        <p:spPr bwMode="auto">
          <a:xfrm>
            <a:off x="1981200" y="5314950"/>
            <a:ext cx="30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9242" name="Rectangle 32"/>
          <p:cNvSpPr>
            <a:spLocks noChangeArrowheads="1"/>
          </p:cNvSpPr>
          <p:nvPr/>
        </p:nvSpPr>
        <p:spPr bwMode="auto">
          <a:xfrm>
            <a:off x="2319338" y="5562600"/>
            <a:ext cx="1185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348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41.6’</a:t>
            </a:r>
          </a:p>
        </p:txBody>
      </p:sp>
      <p:sp>
        <p:nvSpPr>
          <p:cNvPr id="34" name="Oval 33"/>
          <p:cNvSpPr/>
          <p:nvPr/>
        </p:nvSpPr>
        <p:spPr>
          <a:xfrm>
            <a:off x="5257800" y="23622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35" name="Oval 34"/>
          <p:cNvSpPr/>
          <p:nvPr/>
        </p:nvSpPr>
        <p:spPr>
          <a:xfrm>
            <a:off x="5257800" y="19812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733800" y="3505200"/>
            <a:ext cx="762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46" name="TextBox 38"/>
          <p:cNvSpPr txBox="1">
            <a:spLocks noChangeArrowheads="1"/>
          </p:cNvSpPr>
          <p:nvPr/>
        </p:nvSpPr>
        <p:spPr bwMode="auto">
          <a:xfrm>
            <a:off x="3433763" y="3200400"/>
            <a:ext cx="452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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4572000" y="2819400"/>
            <a:ext cx="4572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48" name="TextBox 46"/>
          <p:cNvSpPr txBox="1">
            <a:spLocks noChangeArrowheads="1"/>
          </p:cNvSpPr>
          <p:nvPr/>
        </p:nvSpPr>
        <p:spPr bwMode="auto">
          <a:xfrm>
            <a:off x="4876800" y="2525713"/>
            <a:ext cx="390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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249" name="Rectangle 48"/>
          <p:cNvSpPr>
            <a:spLocks noChangeArrowheads="1"/>
          </p:cNvSpPr>
          <p:nvPr/>
        </p:nvSpPr>
        <p:spPr bwMode="auto">
          <a:xfrm>
            <a:off x="4267200" y="5562600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16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44.3’</a:t>
            </a:r>
          </a:p>
        </p:txBody>
      </p:sp>
      <p:sp>
        <p:nvSpPr>
          <p:cNvPr id="9250" name="Title 3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92163"/>
          </a:xfrm>
        </p:spPr>
        <p:txBody>
          <a:bodyPr/>
          <a:lstStyle/>
          <a:p>
            <a:pPr eaLnBrk="1" hangingPunct="1"/>
            <a:r>
              <a:rPr lang="en-US" dirty="0" smtClean="0"/>
              <a:t>SR 96a + almanac data</a:t>
            </a:r>
          </a:p>
        </p:txBody>
      </p:sp>
      <p:sp>
        <p:nvSpPr>
          <p:cNvPr id="37" name="Oval 36"/>
          <p:cNvSpPr/>
          <p:nvPr/>
        </p:nvSpPr>
        <p:spPr>
          <a:xfrm>
            <a:off x="5181600" y="57150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38" name="TextBox 37"/>
          <p:cNvSpPr txBox="1"/>
          <p:nvPr/>
        </p:nvSpPr>
        <p:spPr>
          <a:xfrm>
            <a:off x="1909832" y="36576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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579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14"/>
          <p:cNvSpPr txBox="1">
            <a:spLocks noChangeArrowheads="1"/>
          </p:cNvSpPr>
          <p:nvPr/>
        </p:nvSpPr>
        <p:spPr bwMode="auto">
          <a:xfrm>
            <a:off x="2005013" y="3287713"/>
            <a:ext cx="102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27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29.8’</a:t>
            </a:r>
          </a:p>
        </p:txBody>
      </p:sp>
      <p:sp>
        <p:nvSpPr>
          <p:cNvPr id="10244" name="Rectangle 32"/>
          <p:cNvSpPr>
            <a:spLocks noChangeArrowheads="1"/>
          </p:cNvSpPr>
          <p:nvPr/>
        </p:nvSpPr>
        <p:spPr bwMode="auto">
          <a:xfrm>
            <a:off x="4019550" y="1458913"/>
            <a:ext cx="1185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348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41.6’</a:t>
            </a:r>
          </a:p>
        </p:txBody>
      </p:sp>
      <p:sp>
        <p:nvSpPr>
          <p:cNvPr id="10245" name="TextBox 11"/>
          <p:cNvSpPr txBox="1">
            <a:spLocks noChangeArrowheads="1"/>
          </p:cNvSpPr>
          <p:nvPr/>
        </p:nvSpPr>
        <p:spPr bwMode="auto">
          <a:xfrm>
            <a:off x="4095750" y="175260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45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0.0’</a:t>
            </a:r>
          </a:p>
        </p:txBody>
      </p:sp>
      <p:sp>
        <p:nvSpPr>
          <p:cNvPr id="10246" name="Rectangle 48"/>
          <p:cNvSpPr>
            <a:spLocks noChangeArrowheads="1"/>
          </p:cNvSpPr>
          <p:nvPr/>
        </p:nvSpPr>
        <p:spPr bwMode="auto">
          <a:xfrm>
            <a:off x="4146550" y="2057400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16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44.3’</a:t>
            </a:r>
          </a:p>
        </p:txBody>
      </p:sp>
      <p:sp>
        <p:nvSpPr>
          <p:cNvPr id="10" name="Oval 9"/>
          <p:cNvSpPr/>
          <p:nvPr/>
        </p:nvSpPr>
        <p:spPr>
          <a:xfrm>
            <a:off x="5086350" y="21336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11" name="Oval 10"/>
          <p:cNvSpPr/>
          <p:nvPr/>
        </p:nvSpPr>
        <p:spPr>
          <a:xfrm>
            <a:off x="5086350" y="16764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10249" name="Title 1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Calculator Reduction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579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14"/>
          <p:cNvSpPr txBox="1">
            <a:spLocks noChangeArrowheads="1"/>
          </p:cNvSpPr>
          <p:nvPr/>
        </p:nvSpPr>
        <p:spPr bwMode="auto">
          <a:xfrm>
            <a:off x="2005013" y="3287713"/>
            <a:ext cx="102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27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29.8’</a:t>
            </a:r>
          </a:p>
        </p:txBody>
      </p:sp>
      <p:sp>
        <p:nvSpPr>
          <p:cNvPr id="11268" name="Rectangle 32"/>
          <p:cNvSpPr>
            <a:spLocks noChangeArrowheads="1"/>
          </p:cNvSpPr>
          <p:nvPr/>
        </p:nvSpPr>
        <p:spPr bwMode="auto">
          <a:xfrm>
            <a:off x="4019550" y="1458913"/>
            <a:ext cx="1185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348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41.6’</a:t>
            </a:r>
          </a:p>
        </p:txBody>
      </p:sp>
      <p:sp>
        <p:nvSpPr>
          <p:cNvPr id="11269" name="TextBox 11"/>
          <p:cNvSpPr txBox="1">
            <a:spLocks noChangeArrowheads="1"/>
          </p:cNvSpPr>
          <p:nvPr/>
        </p:nvSpPr>
        <p:spPr bwMode="auto">
          <a:xfrm>
            <a:off x="4095750" y="175260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45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   0.0’</a:t>
            </a:r>
          </a:p>
        </p:txBody>
      </p:sp>
      <p:sp>
        <p:nvSpPr>
          <p:cNvPr id="11270" name="Rectangle 48"/>
          <p:cNvSpPr>
            <a:spLocks noChangeArrowheads="1"/>
          </p:cNvSpPr>
          <p:nvPr/>
        </p:nvSpPr>
        <p:spPr bwMode="auto">
          <a:xfrm>
            <a:off x="4146550" y="2057400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16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44.3’</a:t>
            </a:r>
          </a:p>
        </p:txBody>
      </p:sp>
      <p:sp>
        <p:nvSpPr>
          <p:cNvPr id="11271" name="Rectangle 32"/>
          <p:cNvSpPr>
            <a:spLocks noChangeArrowheads="1"/>
          </p:cNvSpPr>
          <p:nvPr/>
        </p:nvSpPr>
        <p:spPr bwMode="auto">
          <a:xfrm>
            <a:off x="6153150" y="14589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348.6933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272" name="TextBox 11"/>
          <p:cNvSpPr txBox="1">
            <a:spLocks noChangeArrowheads="1"/>
          </p:cNvSpPr>
          <p:nvPr/>
        </p:nvSpPr>
        <p:spPr bwMode="auto">
          <a:xfrm>
            <a:off x="6305550" y="1752600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45.0000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1273" name="Rectangle 48"/>
          <p:cNvSpPr>
            <a:spLocks noChangeArrowheads="1"/>
          </p:cNvSpPr>
          <p:nvPr/>
        </p:nvSpPr>
        <p:spPr bwMode="auto">
          <a:xfrm>
            <a:off x="6280150" y="205740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16.7383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6350" y="21336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11" name="Oval 10"/>
          <p:cNvSpPr/>
          <p:nvPr/>
        </p:nvSpPr>
        <p:spPr>
          <a:xfrm>
            <a:off x="5086350" y="16764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11276" name="TextBox 11"/>
          <p:cNvSpPr txBox="1">
            <a:spLocks noChangeArrowheads="1"/>
          </p:cNvSpPr>
          <p:nvPr/>
        </p:nvSpPr>
        <p:spPr bwMode="auto">
          <a:xfrm>
            <a:off x="6043613" y="2057400"/>
            <a:ext cx="261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1277" name="TextBox 14"/>
          <p:cNvSpPr txBox="1">
            <a:spLocks noChangeArrowheads="1"/>
          </p:cNvSpPr>
          <p:nvPr/>
        </p:nvSpPr>
        <p:spPr bwMode="auto">
          <a:xfrm>
            <a:off x="5832475" y="236220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27.4102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278" name="TextBox 14"/>
          <p:cNvSpPr txBox="1">
            <a:spLocks noChangeArrowheads="1"/>
          </p:cNvSpPr>
          <p:nvPr/>
        </p:nvSpPr>
        <p:spPr bwMode="auto">
          <a:xfrm>
            <a:off x="1981200" y="2971800"/>
            <a:ext cx="1074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27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  24.6’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279" name="TextBox 14"/>
          <p:cNvSpPr txBox="1">
            <a:spLocks noChangeArrowheads="1"/>
          </p:cNvSpPr>
          <p:nvPr/>
        </p:nvSpPr>
        <p:spPr bwMode="auto">
          <a:xfrm>
            <a:off x="2084388" y="3581400"/>
            <a:ext cx="58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-5.3</a:t>
            </a:r>
          </a:p>
        </p:txBody>
      </p:sp>
      <p:sp>
        <p:nvSpPr>
          <p:cNvPr id="16" name="Oval 15"/>
          <p:cNvSpPr/>
          <p:nvPr/>
        </p:nvSpPr>
        <p:spPr>
          <a:xfrm>
            <a:off x="3352800" y="36576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11281" name="TextBox 14"/>
          <p:cNvSpPr txBox="1">
            <a:spLocks noChangeArrowheads="1"/>
          </p:cNvSpPr>
          <p:nvPr/>
        </p:nvSpPr>
        <p:spPr bwMode="auto">
          <a:xfrm>
            <a:off x="6019800" y="2678113"/>
            <a:ext cx="614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168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282" name="Title 1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Calculator Reduction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CLS98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20663"/>
            <a:ext cx="63246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572000" y="3352800"/>
            <a:ext cx="533400" cy="2590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1143000" y="32004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45</a:t>
            </a:r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4" name="TextBox 16"/>
          <p:cNvSpPr txBox="1">
            <a:spLocks noChangeArrowheads="1"/>
          </p:cNvSpPr>
          <p:nvPr/>
        </p:nvSpPr>
        <p:spPr bwMode="auto">
          <a:xfrm>
            <a:off x="4572000" y="304800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AP</a:t>
            </a:r>
          </a:p>
        </p:txBody>
      </p:sp>
      <p:sp>
        <p:nvSpPr>
          <p:cNvPr id="12295" name="TextBox 19"/>
          <p:cNvSpPr txBox="1">
            <a:spLocks noChangeArrowheads="1"/>
          </p:cNvSpPr>
          <p:nvPr/>
        </p:nvSpPr>
        <p:spPr bwMode="auto">
          <a:xfrm>
            <a:off x="4800600" y="5867400"/>
            <a:ext cx="661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168</a:t>
            </a:r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CLS98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20663"/>
            <a:ext cx="63246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572000" y="3352800"/>
            <a:ext cx="533400" cy="2590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3200400"/>
            <a:ext cx="533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0000" y="335280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2000" y="3352800"/>
            <a:ext cx="76200" cy="5334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20" name="TextBox 10"/>
          <p:cNvSpPr txBox="1">
            <a:spLocks noChangeArrowheads="1"/>
          </p:cNvSpPr>
          <p:nvPr/>
        </p:nvSpPr>
        <p:spPr bwMode="auto">
          <a:xfrm>
            <a:off x="7696200" y="34290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5.3 nm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CLS98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20663"/>
            <a:ext cx="63246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572000" y="3352800"/>
            <a:ext cx="533400" cy="2590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3200400"/>
            <a:ext cx="533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0" y="3352800"/>
            <a:ext cx="76200" cy="5334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3048000"/>
            <a:ext cx="492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19600" y="37338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5" name="TextBox 18"/>
          <p:cNvSpPr txBox="1">
            <a:spLocks noChangeArrowheads="1"/>
          </p:cNvSpPr>
          <p:nvPr/>
        </p:nvSpPr>
        <p:spPr bwMode="auto">
          <a:xfrm>
            <a:off x="4876800" y="373380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Fix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915400" y="35814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Two body 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5" name="Picture 1" descr="C:\Users\e700838\Desktop\Celetrial Navigation 2012\images from web\300px-Sun_Moon_(annotated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79248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CLS98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20663"/>
            <a:ext cx="63246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572000" y="3352800"/>
            <a:ext cx="533400" cy="2590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3200400"/>
            <a:ext cx="533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0" y="3352800"/>
            <a:ext cx="76200" cy="533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3048000"/>
            <a:ext cx="492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19600" y="37338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TextBox 18"/>
          <p:cNvSpPr txBox="1">
            <a:spLocks noChangeArrowheads="1"/>
          </p:cNvSpPr>
          <p:nvPr/>
        </p:nvSpPr>
        <p:spPr bwMode="auto">
          <a:xfrm>
            <a:off x="4876800" y="373380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Fix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915400" y="35814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828800" y="3886200"/>
            <a:ext cx="2514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72" name="TextBox 13"/>
          <p:cNvSpPr txBox="1">
            <a:spLocks noChangeArrowheads="1"/>
          </p:cNvSpPr>
          <p:nvPr/>
        </p:nvSpPr>
        <p:spPr bwMode="auto">
          <a:xfrm>
            <a:off x="685800" y="3657600"/>
            <a:ext cx="86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44</a:t>
            </a:r>
            <a:r>
              <a:rPr 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° 55’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</a:t>
            </a:r>
            <a:r>
              <a:rPr lang="en-US" baseline="0" dirty="0" smtClean="0"/>
              <a:t> Boat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Missing 1 or more</a:t>
            </a:r>
          </a:p>
          <a:p>
            <a:pPr lvl="1"/>
            <a:r>
              <a:rPr lang="en-US" dirty="0" smtClean="0"/>
              <a:t>Sextant</a:t>
            </a:r>
          </a:p>
          <a:p>
            <a:pPr lvl="1"/>
            <a:r>
              <a:rPr lang="en-US" dirty="0" smtClean="0"/>
              <a:t>Chronometer</a:t>
            </a:r>
          </a:p>
          <a:p>
            <a:pPr lvl="1"/>
            <a:r>
              <a:rPr lang="en-US" dirty="0" smtClean="0"/>
              <a:t>Ephemeris</a:t>
            </a:r>
          </a:p>
          <a:p>
            <a:pPr lvl="1"/>
            <a:r>
              <a:rPr lang="en-US" dirty="0" smtClean="0"/>
              <a:t>Reduction method</a:t>
            </a:r>
          </a:p>
          <a:p>
            <a:pPr eaLnBrk="1" hangingPunct="1">
              <a:buNone/>
            </a:pP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Analemma</a:t>
            </a:r>
            <a:endParaRPr lang="en-US" dirty="0"/>
          </a:p>
        </p:txBody>
      </p:sp>
      <p:pic>
        <p:nvPicPr>
          <p:cNvPr id="31746" name="Picture 2" descr="C:\Users\e700838\Desktop\Craig2012\Celetrial Navigation 2012\images from web\analemma08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2597150" cy="3448050"/>
          </a:xfrm>
          <a:prstGeom prst="rect">
            <a:avLst/>
          </a:prstGeom>
          <a:noFill/>
        </p:spPr>
      </p:pic>
      <p:pic>
        <p:nvPicPr>
          <p:cNvPr id="31747" name="Picture 3" descr="C:\Users\e700838\Desktop\Craig2012\Celetrial Navigation 2012\images from web\analemm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0"/>
            <a:ext cx="5486400" cy="710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e700838\Desktop\Craig2012\Celetrial Navigation 2012\images from web\1315-local-hour-angl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-152400"/>
            <a:ext cx="6324600" cy="632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algn="l"/>
            <a:r>
              <a:rPr lang="en-US" dirty="0" smtClean="0"/>
              <a:t>Global Position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343400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GP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472440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152400" y="685800"/>
            <a:ext cx="4343400" cy="16764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celestial body’s geographic position</a:t>
            </a:r>
          </a:p>
          <a:p>
            <a:r>
              <a:rPr lang="en-US" sz="3800" dirty="0" smtClean="0"/>
              <a:t>point on earth where celestial body is directly overhead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2514600"/>
            <a:ext cx="700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M</a:t>
            </a:r>
            <a:endParaRPr lang="en-US" sz="2800" b="1" dirty="0"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 rot="4678651">
            <a:off x="6698584" y="3018847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9A2E"/>
                </a:solidFill>
              </a:rPr>
              <a:t>Prime meridian</a:t>
            </a:r>
            <a:endParaRPr lang="en-US" dirty="0">
              <a:solidFill>
                <a:srgbClr val="089A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564063" cy="501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Latitude</a:t>
            </a:r>
            <a:r>
              <a:rPr lang="en-US" baseline="0" dirty="0" smtClean="0"/>
              <a:t> &amp; 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4724400" cy="4525963"/>
          </a:xfrm>
        </p:spPr>
        <p:txBody>
          <a:bodyPr/>
          <a:lstStyle/>
          <a:p>
            <a:r>
              <a:rPr lang="en-US" b="1" dirty="0" smtClean="0"/>
              <a:t>Latitude</a:t>
            </a:r>
          </a:p>
          <a:p>
            <a:pPr lvl="2">
              <a:buNone/>
            </a:pPr>
            <a:r>
              <a:rPr lang="en-US" dirty="0" smtClean="0"/>
              <a:t>Natural</a:t>
            </a:r>
          </a:p>
          <a:p>
            <a:pPr lvl="2">
              <a:buNone/>
            </a:pPr>
            <a:r>
              <a:rPr lang="en-US" dirty="0" smtClean="0"/>
              <a:t>defined by poles, equator</a:t>
            </a:r>
          </a:p>
          <a:p>
            <a:r>
              <a:rPr lang="en-US" b="1" dirty="0" smtClean="0"/>
              <a:t>Longitude</a:t>
            </a:r>
          </a:p>
          <a:p>
            <a:pPr lvl="2">
              <a:buNone/>
            </a:pPr>
            <a:r>
              <a:rPr lang="en-US" dirty="0" smtClean="0"/>
              <a:t>arbitrary</a:t>
            </a:r>
          </a:p>
          <a:p>
            <a:pPr lvl="2">
              <a:buNone/>
            </a:pPr>
            <a:r>
              <a:rPr lang="en-US" dirty="0" smtClean="0"/>
              <a:t>relative to Greenwich</a:t>
            </a:r>
          </a:p>
          <a:p>
            <a:pPr lvl="2">
              <a:buNone/>
            </a:pPr>
            <a:r>
              <a:rPr lang="en-US" dirty="0" smtClean="0"/>
              <a:t>Time keeping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</TotalTime>
  <Words>1508</Words>
  <Application>Microsoft Office PowerPoint</Application>
  <PresentationFormat>On-screen Show (4:3)</PresentationFormat>
  <Paragraphs>495</Paragraphs>
  <Slides>72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Office Theme</vt:lpstr>
      <vt:lpstr>Packager Shell Object</vt:lpstr>
      <vt:lpstr>Image</vt:lpstr>
      <vt:lpstr>Celestial Navigation 101</vt:lpstr>
      <vt:lpstr>Queue UP</vt:lpstr>
      <vt:lpstr>Celestial Navigation 101</vt:lpstr>
      <vt:lpstr>AGENDA</vt:lpstr>
      <vt:lpstr>How it works</vt:lpstr>
      <vt:lpstr>Circle of Position</vt:lpstr>
      <vt:lpstr>Two body FIX</vt:lpstr>
      <vt:lpstr>Global Position</vt:lpstr>
      <vt:lpstr>Latitude &amp; Longitude</vt:lpstr>
      <vt:lpstr>Celestial Sphere</vt:lpstr>
      <vt:lpstr>Declination</vt:lpstr>
      <vt:lpstr>First Point of Aries </vt:lpstr>
      <vt:lpstr>Hour Angles</vt:lpstr>
      <vt:lpstr>Time Diagram</vt:lpstr>
      <vt:lpstr>Flash Demo</vt:lpstr>
      <vt:lpstr>Bowditch – nav triangle</vt:lpstr>
      <vt:lpstr>Navigational Triangle</vt:lpstr>
      <vt:lpstr>Pop Quiz</vt:lpstr>
      <vt:lpstr>Five Horizons</vt:lpstr>
      <vt:lpstr>What we measure, know, find , want</vt:lpstr>
      <vt:lpstr>What we measure, know, find , want</vt:lpstr>
      <vt:lpstr>Corrections</vt:lpstr>
      <vt:lpstr>Corrections</vt:lpstr>
      <vt:lpstr>Lunar Parallax</vt:lpstr>
      <vt:lpstr>Main Corrections – table A2 SUN                    Stars   Planets                      DIP Refraction + Semi-diameter                          Refraction                                                      height of eye (HE) </vt:lpstr>
      <vt:lpstr>Ephemeris - the Nautical Almanac for  3 days on 2 pages </vt:lpstr>
      <vt:lpstr>Star Finder</vt:lpstr>
      <vt:lpstr>Sextant intro</vt:lpstr>
      <vt:lpstr>How a sextant works</vt:lpstr>
      <vt:lpstr>Sextant Adjustment &amp; Calibration</vt:lpstr>
      <vt:lpstr>Sextant – 6 steps</vt:lpstr>
      <vt:lpstr>Practical Sextant Tips</vt:lpstr>
      <vt:lpstr>Sight Reduction</vt:lpstr>
      <vt:lpstr>Example  SR84</vt:lpstr>
      <vt:lpstr>Time &amp; Sight</vt:lpstr>
      <vt:lpstr>Sextant &amp; Corrections</vt:lpstr>
      <vt:lpstr>Almanac</vt:lpstr>
      <vt:lpstr>Intercept and Azimuth by Calculaotr</vt:lpstr>
      <vt:lpstr> Today’s Almanac</vt:lpstr>
      <vt:lpstr> Sextant data and corrections</vt:lpstr>
      <vt:lpstr>Intercept (a) and Azimuth (Zn)              by Calculator</vt:lpstr>
      <vt:lpstr>Program for HP Calculator  Free, GPL licensed, at http://craiggae.isdigital.com/  </vt:lpstr>
      <vt:lpstr>Two body FIX vs Surveyed location </vt:lpstr>
      <vt:lpstr>Navigational Plotting</vt:lpstr>
      <vt:lpstr>Plotting course &amp; speed,   DR, EP, Running Fix</vt:lpstr>
      <vt:lpstr>AstroNav Lite by Sascha Troscheit</vt:lpstr>
      <vt:lpstr>Using Astro Nav</vt:lpstr>
      <vt:lpstr>Using Astro Nav</vt:lpstr>
      <vt:lpstr>Using Astro Nav</vt:lpstr>
      <vt:lpstr>Using Astro Nav</vt:lpstr>
      <vt:lpstr>Orion</vt:lpstr>
      <vt:lpstr>Taurus</vt:lpstr>
      <vt:lpstr>Gemini</vt:lpstr>
      <vt:lpstr>Let’s Try</vt:lpstr>
      <vt:lpstr>Intermission</vt:lpstr>
      <vt:lpstr>In case of clouds</vt:lpstr>
      <vt:lpstr>In case of clouds</vt:lpstr>
      <vt:lpstr>Options</vt:lpstr>
      <vt:lpstr>Star Walk Sirius</vt:lpstr>
      <vt:lpstr>Sirius – altitude form Star Walk</vt:lpstr>
      <vt:lpstr>Star Walk Lat/Long</vt:lpstr>
      <vt:lpstr>SR 96a</vt:lpstr>
      <vt:lpstr>SR 96a  input data</vt:lpstr>
      <vt:lpstr>SR 96a + almanac data</vt:lpstr>
      <vt:lpstr>Calculator Reduction</vt:lpstr>
      <vt:lpstr>Calculator Reduction</vt:lpstr>
      <vt:lpstr>CLS98</vt:lpstr>
      <vt:lpstr>CLS98</vt:lpstr>
      <vt:lpstr>CLS98</vt:lpstr>
      <vt:lpstr>CLS98</vt:lpstr>
      <vt:lpstr>Life Boat Navigation</vt:lpstr>
      <vt:lpstr>Analemma</vt:lpstr>
    </vt:vector>
  </TitlesOfParts>
  <Company>Honeywell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e700838</dc:creator>
  <cp:lastModifiedBy>e700838</cp:lastModifiedBy>
  <cp:revision>232</cp:revision>
  <dcterms:created xsi:type="dcterms:W3CDTF">2012-02-11T18:56:39Z</dcterms:created>
  <dcterms:modified xsi:type="dcterms:W3CDTF">2012-02-22T20:36:11Z</dcterms:modified>
</cp:coreProperties>
</file>