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55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1.xml" ContentType="application/vnd.openxmlformats-officedocument.presentationml.notesSlide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vml" ContentType="application/vnd.openxmlformats-officedocument.vmlDrawing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handoutMasterIdLst>
    <p:handoutMasterId r:id="rId60"/>
  </p:handoutMasterIdLst>
  <p:sldIdLst>
    <p:sldId id="256" r:id="rId2"/>
    <p:sldId id="330" r:id="rId3"/>
    <p:sldId id="337" r:id="rId4"/>
    <p:sldId id="327" r:id="rId5"/>
    <p:sldId id="308" r:id="rId6"/>
    <p:sldId id="317" r:id="rId7"/>
    <p:sldId id="283" r:id="rId8"/>
    <p:sldId id="278" r:id="rId9"/>
    <p:sldId id="257" r:id="rId10"/>
    <p:sldId id="258" r:id="rId11"/>
    <p:sldId id="273" r:id="rId12"/>
    <p:sldId id="274" r:id="rId13"/>
    <p:sldId id="275" r:id="rId14"/>
    <p:sldId id="280" r:id="rId15"/>
    <p:sldId id="324" r:id="rId16"/>
    <p:sldId id="279" r:id="rId17"/>
    <p:sldId id="264" r:id="rId18"/>
    <p:sldId id="260" r:id="rId19"/>
    <p:sldId id="261" r:id="rId20"/>
    <p:sldId id="262" r:id="rId21"/>
    <p:sldId id="332" r:id="rId22"/>
    <p:sldId id="263" r:id="rId23"/>
    <p:sldId id="329" r:id="rId24"/>
    <p:sldId id="276" r:id="rId25"/>
    <p:sldId id="277" r:id="rId26"/>
    <p:sldId id="259" r:id="rId27"/>
    <p:sldId id="318" r:id="rId28"/>
    <p:sldId id="297" r:id="rId29"/>
    <p:sldId id="298" r:id="rId30"/>
    <p:sldId id="299" r:id="rId31"/>
    <p:sldId id="300" r:id="rId32"/>
    <p:sldId id="331" r:id="rId33"/>
    <p:sldId id="310" r:id="rId34"/>
    <p:sldId id="309" r:id="rId35"/>
    <p:sldId id="333" r:id="rId36"/>
    <p:sldId id="334" r:id="rId37"/>
    <p:sldId id="335" r:id="rId38"/>
    <p:sldId id="336" r:id="rId39"/>
    <p:sldId id="321" r:id="rId40"/>
    <p:sldId id="320" r:id="rId41"/>
    <p:sldId id="323" r:id="rId42"/>
    <p:sldId id="296" r:id="rId43"/>
    <p:sldId id="313" r:id="rId44"/>
    <p:sldId id="311" r:id="rId45"/>
    <p:sldId id="312" r:id="rId46"/>
    <p:sldId id="291" r:id="rId47"/>
    <p:sldId id="302" r:id="rId48"/>
    <p:sldId id="314" r:id="rId49"/>
    <p:sldId id="315" r:id="rId50"/>
    <p:sldId id="316" r:id="rId51"/>
    <p:sldId id="303" r:id="rId52"/>
    <p:sldId id="304" r:id="rId53"/>
    <p:sldId id="305" r:id="rId54"/>
    <p:sldId id="292" r:id="rId55"/>
    <p:sldId id="306" r:id="rId56"/>
    <p:sldId id="281" r:id="rId57"/>
    <p:sldId id="282" r:id="rId5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089A2E"/>
    <a:srgbClr val="CC0000"/>
    <a:srgbClr val="FF0066"/>
    <a:srgbClr val="FF3399"/>
    <a:srgbClr val="FF9900"/>
    <a:srgbClr val="663300"/>
    <a:srgbClr val="00FF00"/>
    <a:srgbClr val="FFFF00"/>
    <a:srgbClr val="3333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aximized">
    <p:restoredLeft sz="34615" autoAdjust="0"/>
    <p:restoredTop sz="78147" autoAdjust="0"/>
  </p:normalViewPr>
  <p:slideViewPr>
    <p:cSldViewPr>
      <p:cViewPr>
        <p:scale>
          <a:sx n="80" d="100"/>
          <a:sy n="80" d="100"/>
        </p:scale>
        <p:origin x="-1378" y="-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40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8" d="100"/>
          <a:sy n="68" d="100"/>
        </p:scale>
        <p:origin x="-3086" y="-67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AE1FED-E899-4C07-B47B-9F90000E1850}" type="datetimeFigureOut">
              <a:rPr lang="en-US" smtClean="0"/>
              <a:pPr/>
              <a:t>2/22/2012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7C4E3C-6971-4454-8C0D-412DD148A3D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CF815B-D3C8-415F-9274-BE1C30EB8740}" type="datetimeFigureOut">
              <a:rPr lang="en-US" smtClean="0"/>
              <a:pPr/>
              <a:t>2/22/2012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170496-372A-4324-BE1A-45081EBDE4C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70496-372A-4324-BE1A-45081EBDE4CA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Earth</a:t>
            </a:r>
            <a:r>
              <a:rPr lang="en-US" baseline="0" dirty="0" smtClean="0"/>
              <a:t> wobbles like a top, </a:t>
            </a:r>
            <a:r>
              <a:rPr lang="en-US" dirty="0" smtClean="0"/>
              <a:t>with a period of approximately 26,000 years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70496-372A-4324-BE1A-45081EBDE4CA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70496-372A-4324-BE1A-45081EBDE4CA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Look</a:t>
            </a:r>
            <a:r>
              <a:rPr lang="en-US" baseline="0" dirty="0" smtClean="0"/>
              <a:t>ing at South Pole.</a:t>
            </a:r>
          </a:p>
          <a:p>
            <a:r>
              <a:rPr lang="en-US" baseline="0" dirty="0" smtClean="0"/>
              <a:t>Why?  Sun, Moon, etc move clockwise on the Time Diagram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70496-372A-4324-BE1A-45081EBDE4CA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Everything I’ve so far I almost  threw away when I saw this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70496-372A-4324-BE1A-45081EBDE4CA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70496-372A-4324-BE1A-45081EBDE4CA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70496-372A-4324-BE1A-45081EBDE4CA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70496-372A-4324-BE1A-45081EBDE4CA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Celestial is</a:t>
            </a:r>
            <a:r>
              <a:rPr lang="en-US" baseline="0" dirty="0" smtClean="0"/>
              <a:t> what’s used</a:t>
            </a:r>
            <a:endParaRPr lang="en-US" dirty="0" smtClean="0"/>
          </a:p>
          <a:p>
            <a:r>
              <a:rPr lang="en-US" dirty="0" smtClean="0"/>
              <a:t>Diff between Geodetic</a:t>
            </a:r>
            <a:r>
              <a:rPr lang="en-US" baseline="0" dirty="0" smtClean="0"/>
              <a:t> and </a:t>
            </a:r>
            <a:r>
              <a:rPr lang="en-US" dirty="0" smtClean="0"/>
              <a:t>Sensible =HE – important for naval</a:t>
            </a:r>
            <a:r>
              <a:rPr lang="en-US" baseline="0" dirty="0" smtClean="0"/>
              <a:t> sextants, but not for bubble sextants like we’ll be using on our phones pods and pads.</a:t>
            </a:r>
          </a:p>
          <a:p>
            <a:r>
              <a:rPr lang="en-US" baseline="0" dirty="0" smtClean="0"/>
              <a:t>Visible horizon (poorly drawn through no fault of my wife ;-) is Refraction – an important correction </a:t>
            </a:r>
            <a:r>
              <a:rPr lang="en-US" baseline="0" dirty="0" err="1" smtClean="0"/>
              <a:t>esp</a:t>
            </a:r>
            <a:r>
              <a:rPr lang="en-US" baseline="0" dirty="0" smtClean="0"/>
              <a:t> when bodies are low in the sky.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70496-372A-4324-BE1A-45081EBDE4CA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70496-372A-4324-BE1A-45081EBDE4CA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70496-372A-4324-BE1A-45081EBDE4CA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70496-372A-4324-BE1A-45081EBDE4CA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DIP – always subtract</a:t>
            </a:r>
          </a:p>
          <a:p>
            <a:r>
              <a:rPr lang="en-US" dirty="0" smtClean="0"/>
              <a:t>Refraction</a:t>
            </a:r>
            <a:r>
              <a:rPr lang="en-US" baseline="0" dirty="0" smtClean="0"/>
              <a:t> (add temp and </a:t>
            </a:r>
            <a:r>
              <a:rPr lang="en-US" baseline="0" dirty="0" err="1" smtClean="0"/>
              <a:t>baro</a:t>
            </a:r>
            <a:r>
              <a:rPr lang="en-US" baseline="0" dirty="0" smtClean="0"/>
              <a:t> corrections for low sights)</a:t>
            </a:r>
          </a:p>
          <a:p>
            <a:r>
              <a:rPr lang="en-US" baseline="0" dirty="0" smtClean="0"/>
              <a:t>Diff between UL and LL of the sun 15’ 45” (old school – 15.75 is what all the kids would use)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70496-372A-4324-BE1A-45081EBDE4CA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DIP – always subtract</a:t>
            </a:r>
          </a:p>
          <a:p>
            <a:r>
              <a:rPr lang="en-US" dirty="0" smtClean="0"/>
              <a:t>Refraction</a:t>
            </a:r>
            <a:r>
              <a:rPr lang="en-US" baseline="0" dirty="0" smtClean="0"/>
              <a:t> (add temp and </a:t>
            </a:r>
            <a:r>
              <a:rPr lang="en-US" baseline="0" dirty="0" err="1" smtClean="0"/>
              <a:t>baro</a:t>
            </a:r>
            <a:r>
              <a:rPr lang="en-US" baseline="0" dirty="0" smtClean="0"/>
              <a:t> corrections for low sights)</a:t>
            </a:r>
          </a:p>
          <a:p>
            <a:r>
              <a:rPr lang="en-US" baseline="0" dirty="0" smtClean="0"/>
              <a:t>Diff between UL and LL of the sun 15’ 45” (old school – 15.75 is what all the kids would use)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70496-372A-4324-BE1A-45081EBDE4CA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 will</a:t>
            </a:r>
            <a:r>
              <a:rPr lang="en-US" baseline="0" dirty="0" smtClean="0"/>
              <a:t> not go into this other than to mention it exists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70496-372A-4324-BE1A-45081EBDE4CA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HANDOUT</a:t>
            </a:r>
            <a:r>
              <a:rPr lang="en-US" baseline="0" dirty="0" smtClean="0"/>
              <a:t> –never changes (except for planets), sun has separate corrections for Winter and Summer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70496-372A-4324-BE1A-45081EBDE4CA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NA = </a:t>
            </a:r>
            <a:r>
              <a:rPr lang="en-US" baseline="0" dirty="0" err="1" smtClean="0"/>
              <a:t>Ephemersis</a:t>
            </a:r>
            <a:r>
              <a:rPr lang="en-US" baseline="0" dirty="0" smtClean="0"/>
              <a:t> - 3 days of data on two facing pages for </a:t>
            </a:r>
            <a:r>
              <a:rPr lang="en-US" dirty="0" smtClean="0"/>
              <a:t>Sun, Moon, 4 planets,</a:t>
            </a:r>
            <a:r>
              <a:rPr lang="en-US" baseline="0" dirty="0" smtClean="0"/>
              <a:t> and 58 stars</a:t>
            </a:r>
          </a:p>
          <a:p>
            <a:r>
              <a:rPr lang="en-US" dirty="0" smtClean="0"/>
              <a:t>HANDOUT</a:t>
            </a:r>
            <a:r>
              <a:rPr lang="en-US" baseline="0" dirty="0" smtClean="0"/>
              <a:t> – is very similar, but for the current sky right now</a:t>
            </a:r>
          </a:p>
          <a:p>
            <a:r>
              <a:rPr lang="en-US" baseline="0" dirty="0" smtClean="0"/>
              <a:t>I like because it’s very close to Nautical Almanac (missing twilights)</a:t>
            </a:r>
          </a:p>
          <a:p>
            <a:r>
              <a:rPr lang="en-US" baseline="0" dirty="0" smtClean="0"/>
              <a:t>ephemeral : data will never again be valid</a:t>
            </a:r>
          </a:p>
          <a:p>
            <a:r>
              <a:rPr lang="en-US" baseline="0" dirty="0" smtClean="0"/>
              <a:t> 	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70496-372A-4324-BE1A-45081EBDE4CA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70496-372A-4324-BE1A-45081EBDE4CA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70496-372A-4324-BE1A-45081EBDE4CA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70496-372A-4324-BE1A-45081EBDE4CA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70496-372A-4324-BE1A-45081EBDE4CA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70496-372A-4324-BE1A-45081EBDE4CA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70496-372A-4324-BE1A-45081EBDE4CA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70496-372A-4324-BE1A-45081EBDE4CA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70496-372A-4324-BE1A-45081EBDE4CA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HANDOUT</a:t>
            </a:r>
            <a:r>
              <a:rPr lang="en-US" baseline="0" dirty="0" smtClean="0"/>
              <a:t> -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70496-372A-4324-BE1A-45081EBDE4CA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HANDOUT</a:t>
            </a:r>
            <a:r>
              <a:rPr lang="en-US" baseline="0" dirty="0" smtClean="0"/>
              <a:t> -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70496-372A-4324-BE1A-45081EBDE4CA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HANDOUT</a:t>
            </a:r>
            <a:r>
              <a:rPr lang="en-US" baseline="0" dirty="0" smtClean="0"/>
              <a:t> -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70496-372A-4324-BE1A-45081EBDE4CA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HANDOUT</a:t>
            </a:r>
            <a:r>
              <a:rPr lang="en-US" baseline="0" dirty="0" smtClean="0"/>
              <a:t> -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70496-372A-4324-BE1A-45081EBDE4CA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HANDOUT</a:t>
            </a:r>
            <a:r>
              <a:rPr lang="en-US" baseline="0" dirty="0" smtClean="0"/>
              <a:t> -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70496-372A-4324-BE1A-45081EBDE4CA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HANDOUT</a:t>
            </a:r>
            <a:r>
              <a:rPr lang="en-US" baseline="0" dirty="0" smtClean="0"/>
              <a:t> -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70496-372A-4324-BE1A-45081EBDE4CA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HANDOUT</a:t>
            </a:r>
            <a:r>
              <a:rPr lang="en-US" baseline="0" dirty="0" smtClean="0"/>
              <a:t> -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70496-372A-4324-BE1A-45081EBDE4CA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HANDOUT</a:t>
            </a:r>
            <a:r>
              <a:rPr lang="en-US" baseline="0" dirty="0" smtClean="0"/>
              <a:t> -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70496-372A-4324-BE1A-45081EBDE4CA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70496-372A-4324-BE1A-45081EBDE4CA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 wrote code of HP programmable</a:t>
            </a:r>
            <a:r>
              <a:rPr lang="en-US" baseline="0" dirty="0" smtClean="0"/>
              <a:t> calculator</a:t>
            </a:r>
          </a:p>
          <a:p>
            <a:r>
              <a:rPr lang="en-US" baseline="0" dirty="0" smtClean="0"/>
              <a:t>You can download from my web site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70496-372A-4324-BE1A-45081EBDE4CA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Maneuvering board – think</a:t>
            </a:r>
            <a:r>
              <a:rPr lang="en-US" baseline="0" dirty="0" smtClean="0"/>
              <a:t> about navigating on water world – no land features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70496-372A-4324-BE1A-45081EBDE4CA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70496-372A-4324-BE1A-45081EBDE4CA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70496-372A-4324-BE1A-45081EBDE4CA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If you don’t have 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iPhone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iPad</a:t>
            </a:r>
            <a:r>
              <a:rPr lang="en-US" baseline="0" dirty="0" smtClean="0"/>
              <a:t>, or iPod touch, I have 5 your can try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70496-372A-4324-BE1A-45081EBDE4CA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70496-372A-4324-BE1A-45081EBDE4CA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70496-372A-4324-BE1A-45081EBDE4CA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70496-372A-4324-BE1A-45081EBDE4CA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70496-372A-4324-BE1A-45081EBDE4CA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70496-372A-4324-BE1A-45081EBDE4CA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70496-372A-4324-BE1A-45081EBDE4CA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70496-372A-4324-BE1A-45081EBDE4CA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70496-372A-4324-BE1A-45081EBDE4CA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70496-372A-4324-BE1A-45081EBDE4CA}" type="slidenum">
              <a:rPr lang="en-US" smtClean="0"/>
              <a:pPr/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70496-372A-4324-BE1A-45081EBDE4CA}" type="slidenum">
              <a:rPr lang="en-US" smtClean="0"/>
              <a:pPr/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 sextant – horizon or zenith sights</a:t>
            </a:r>
          </a:p>
          <a:p>
            <a:r>
              <a:rPr lang="en-US" dirty="0" smtClean="0"/>
              <a:t>WE unknown – relative change</a:t>
            </a:r>
            <a:r>
              <a:rPr lang="en-US" baseline="0" dirty="0" smtClean="0"/>
              <a:t> in longitude</a:t>
            </a:r>
          </a:p>
          <a:p>
            <a:r>
              <a:rPr lang="en-US" baseline="0" dirty="0" smtClean="0"/>
              <a:t>No </a:t>
            </a:r>
            <a:r>
              <a:rPr lang="en-US" baseline="0" dirty="0" err="1" smtClean="0"/>
              <a:t>chrono</a:t>
            </a:r>
            <a:r>
              <a:rPr lang="en-US" baseline="0" dirty="0" smtClean="0"/>
              <a:t> – Lunar method to measure GMT</a:t>
            </a:r>
          </a:p>
          <a:p>
            <a:r>
              <a:rPr lang="en-US" baseline="0" dirty="0" smtClean="0"/>
              <a:t>No </a:t>
            </a:r>
            <a:r>
              <a:rPr lang="en-US" baseline="0" dirty="0" err="1" smtClean="0"/>
              <a:t>ephmersis</a:t>
            </a:r>
            <a:r>
              <a:rPr lang="en-US" baseline="0" dirty="0" smtClean="0"/>
              <a:t> – </a:t>
            </a:r>
            <a:r>
              <a:rPr lang="en-US" baseline="0" dirty="0" err="1" smtClean="0"/>
              <a:t>alalema</a:t>
            </a:r>
            <a:endParaRPr lang="en-US" baseline="0" dirty="0" smtClean="0"/>
          </a:p>
          <a:p>
            <a:r>
              <a:rPr lang="en-US" baseline="0" dirty="0" smtClean="0"/>
              <a:t>No calculator – </a:t>
            </a:r>
            <a:r>
              <a:rPr lang="en-US" baseline="0" dirty="0" err="1" smtClean="0"/>
              <a:t>Ageton</a:t>
            </a:r>
            <a:r>
              <a:rPr lang="en-US" baseline="0" dirty="0" smtClean="0"/>
              <a:t> or </a:t>
            </a:r>
            <a:r>
              <a:rPr lang="en-US" baseline="0" smtClean="0"/>
              <a:t>Weems methods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70496-372A-4324-BE1A-45081EBDE4CA}" type="slidenum">
              <a:rPr lang="en-US" smtClean="0"/>
              <a:pPr/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70496-372A-4324-BE1A-45081EBDE4CA}" type="slidenum">
              <a:rPr lang="en-US" smtClean="0"/>
              <a:pPr/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70496-372A-4324-BE1A-45081EBDE4CA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70496-372A-4324-BE1A-45081EBDE4CA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70496-372A-4324-BE1A-45081EBDE4CA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70496-372A-4324-BE1A-45081EBDE4CA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A0226-A898-436E-8DA0-52C52E0397A9}" type="datetimeFigureOut">
              <a:rPr lang="en-US" smtClean="0"/>
              <a:pPr/>
              <a:t>2/22/2012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3FDF6F5-1DF6-482D-92D7-02825602AC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Celestial Navigation 101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3FDF6F5-1DF6-482D-92D7-02825602AC0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3ECED1-28A3-4BD7-A334-126833AC4CCE}" type="datetimeFigureOut">
              <a:rPr lang="en-US"/>
              <a:pPr>
                <a:defRPr/>
              </a:pPr>
              <a:t>2/22/2012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BB7A78-413B-459D-BFBD-E6F7C8F682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Celestial Navigation 101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7315200" y="6324600"/>
            <a:ext cx="1752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Slide</a:t>
            </a:r>
            <a:r>
              <a:rPr lang="en-US" baseline="0" dirty="0" smtClean="0"/>
              <a:t> </a:t>
            </a:r>
            <a:fld id="{FE17FDB0-72F8-4200-A182-0E48D93C2B67}" type="slidenum">
              <a:rPr lang="en-US" baseline="0" smtClean="0"/>
              <a:pPr algn="r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1.bin"/><Relationship Id="rId4" Type="http://schemas.openxmlformats.org/officeDocument/2006/relationships/hyperlink" Target="http://astro.unl.edu/classaction/animations/200level/siderealTimeAndHourAngleDemo.html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notesSlide" Target="../notesSlides/notesSlide40.xml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9.png"/><Relationship Id="rId5" Type="http://schemas.openxmlformats.org/officeDocument/2006/relationships/hyperlink" Target="http://craiggae.isdigital.com/" TargetMode="External"/><Relationship Id="rId4" Type="http://schemas.openxmlformats.org/officeDocument/2006/relationships/oleObject" Target="../embeddings/oleObject2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5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0.jpeg"/><Relationship Id="rId4" Type="http://schemas.openxmlformats.org/officeDocument/2006/relationships/image" Target="../media/image5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vimeo.com/36141149" TargetMode="Externa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 descr="C:\Users\e700838\Desktop\Craig2012\Celetrial Navigation 2012\images from web\h975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475839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019550"/>
            <a:ext cx="4800600" cy="108585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Celestial Navigation 101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Celestial Sphere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Declination</a:t>
            </a:r>
            <a:r>
              <a:rPr lang="en-US" dirty="0" smtClean="0"/>
              <a:t> </a:t>
            </a:r>
          </a:p>
          <a:p>
            <a:pPr lvl="1">
              <a:buNone/>
            </a:pPr>
            <a:r>
              <a:rPr lang="en-US" dirty="0" smtClean="0"/>
              <a:t>  Celestial Equator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b="1" dirty="0" smtClean="0"/>
              <a:t>Sidereal Hour Angle</a:t>
            </a:r>
          </a:p>
          <a:p>
            <a:pPr lvl="1">
              <a:buNone/>
            </a:pPr>
            <a:r>
              <a:rPr lang="en-US" dirty="0" smtClean="0"/>
              <a:t>  1st point of Aries</a:t>
            </a:r>
          </a:p>
        </p:txBody>
      </p:sp>
      <p:pic>
        <p:nvPicPr>
          <p:cNvPr id="2051" name="Picture 3" descr="C:\Users\e700838\Desktop\Craig2012\Celetrial Navigation 2012\images from web\celsphere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609600"/>
            <a:ext cx="3942099" cy="36004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e700838\Desktop\Craig2012\Celetrial Navigation 2012\images from web\dec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152400"/>
            <a:ext cx="6934200" cy="638175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Declination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6" name="Picture 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62000"/>
            <a:ext cx="6362849" cy="463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6200"/>
            <a:ext cx="8229600" cy="1143000"/>
          </a:xfrm>
        </p:spPr>
        <p:txBody>
          <a:bodyPr/>
          <a:lstStyle/>
          <a:p>
            <a:pPr algn="r"/>
            <a:r>
              <a:rPr lang="en-US" dirty="0" smtClean="0"/>
              <a:t>First Point of Aries </a:t>
            </a:r>
            <a:r>
              <a:rPr lang="en-US" dirty="0" smtClean="0">
                <a:sym typeface="Wingdings"/>
              </a:rPr>
              <a:t>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38600" y="4495800"/>
            <a:ext cx="4724400" cy="16002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Sun at the Vernal Equinox</a:t>
            </a:r>
          </a:p>
          <a:p>
            <a:r>
              <a:rPr lang="en-US" sz="2400" dirty="0" smtClean="0"/>
              <a:t>Now located in Pisces </a:t>
            </a:r>
          </a:p>
          <a:p>
            <a:pPr lvl="1">
              <a:buNone/>
            </a:pPr>
            <a:r>
              <a:rPr lang="en-US" sz="2000" dirty="0" smtClean="0"/>
              <a:t>procession of the equinox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Hour Angles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71601"/>
            <a:ext cx="3581400" cy="388620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2000" dirty="0" smtClean="0"/>
              <a:t>Sidereal </a:t>
            </a:r>
            <a:r>
              <a:rPr lang="en-US" sz="2000" dirty="0" smtClean="0">
                <a:sym typeface="Wingdings"/>
              </a:rPr>
              <a:t>Hour Angle </a:t>
            </a:r>
            <a:r>
              <a:rPr lang="en-US" sz="2000" dirty="0" smtClean="0"/>
              <a:t>(SHA)</a:t>
            </a:r>
          </a:p>
          <a:p>
            <a:pPr lvl="1">
              <a:buNone/>
            </a:pPr>
            <a:r>
              <a:rPr lang="en-US" sz="1800" dirty="0" smtClean="0">
                <a:sym typeface="Wingdings"/>
              </a:rPr>
              <a:t>  </a:t>
            </a:r>
            <a:r>
              <a:rPr lang="en-US" sz="1800" dirty="0" smtClean="0">
                <a:solidFill>
                  <a:srgbClr val="FF0000"/>
                </a:solidFill>
                <a:sym typeface="Wingdings"/>
              </a:rPr>
              <a:t></a:t>
            </a:r>
            <a:r>
              <a:rPr lang="en-US" sz="1800" dirty="0" smtClean="0">
                <a:sym typeface="Wingdings"/>
              </a:rPr>
              <a:t> west to </a:t>
            </a:r>
            <a:r>
              <a:rPr lang="en-US" sz="1800" dirty="0" smtClean="0">
                <a:solidFill>
                  <a:schemeClr val="tx2"/>
                </a:solidFill>
                <a:sym typeface="Wingdings"/>
              </a:rPr>
              <a:t></a:t>
            </a:r>
          </a:p>
          <a:p>
            <a:r>
              <a:rPr lang="en-US" sz="2000" dirty="0" smtClean="0">
                <a:sym typeface="Wingdings"/>
              </a:rPr>
              <a:t>Right Ascension (RA)</a:t>
            </a:r>
          </a:p>
          <a:p>
            <a:pPr lvl="1">
              <a:buNone/>
            </a:pPr>
            <a:r>
              <a:rPr lang="en-US" sz="1800" dirty="0" smtClean="0">
                <a:sym typeface="Wingdings"/>
              </a:rPr>
              <a:t>  </a:t>
            </a:r>
            <a:r>
              <a:rPr lang="en-US" sz="1800" dirty="0" smtClean="0">
                <a:solidFill>
                  <a:srgbClr val="FF0000"/>
                </a:solidFill>
                <a:sym typeface="Wingdings"/>
              </a:rPr>
              <a:t></a:t>
            </a:r>
            <a:r>
              <a:rPr lang="en-US" sz="1800" dirty="0" smtClean="0">
                <a:sym typeface="Wingdings"/>
              </a:rPr>
              <a:t> east to </a:t>
            </a:r>
            <a:r>
              <a:rPr lang="en-US" sz="1800" dirty="0" smtClean="0">
                <a:solidFill>
                  <a:schemeClr val="tx2"/>
                </a:solidFill>
                <a:sym typeface="Wingdings"/>
              </a:rPr>
              <a:t></a:t>
            </a:r>
          </a:p>
          <a:p>
            <a:r>
              <a:rPr lang="en-US" sz="2000" dirty="0" smtClean="0">
                <a:sym typeface="Wingdings"/>
              </a:rPr>
              <a:t>Greenwich Hour Angle (GHA)</a:t>
            </a:r>
          </a:p>
          <a:p>
            <a:pPr lvl="1">
              <a:buNone/>
            </a:pPr>
            <a:r>
              <a:rPr lang="en-US" sz="1800" dirty="0" smtClean="0">
                <a:sym typeface="Wingdings"/>
              </a:rPr>
              <a:t>  </a:t>
            </a:r>
            <a:r>
              <a:rPr lang="en-US" sz="1800" b="1" dirty="0" smtClean="0">
                <a:solidFill>
                  <a:srgbClr val="089A2E"/>
                </a:solidFill>
                <a:sym typeface="Wingdings"/>
              </a:rPr>
              <a:t>G</a:t>
            </a:r>
            <a:r>
              <a:rPr lang="en-US" sz="1800" dirty="0" smtClean="0">
                <a:sym typeface="Wingdings"/>
              </a:rPr>
              <a:t> west to </a:t>
            </a:r>
            <a:r>
              <a:rPr lang="en-US" sz="1800" dirty="0" smtClean="0">
                <a:solidFill>
                  <a:schemeClr val="tx2"/>
                </a:solidFill>
                <a:sym typeface="Wingdings"/>
              </a:rPr>
              <a:t></a:t>
            </a:r>
            <a:endParaRPr lang="en-US" sz="1800" dirty="0" smtClean="0">
              <a:sym typeface="Wingdings"/>
            </a:endParaRPr>
          </a:p>
          <a:p>
            <a:r>
              <a:rPr lang="en-US" sz="2000" dirty="0" smtClean="0">
                <a:sym typeface="Wingdings"/>
              </a:rPr>
              <a:t>Local Hour Angle (LHA)</a:t>
            </a:r>
          </a:p>
          <a:p>
            <a:pPr lvl="1">
              <a:buNone/>
            </a:pPr>
            <a:r>
              <a:rPr lang="en-US" sz="1800" dirty="0" smtClean="0">
                <a:sym typeface="Wingdings"/>
              </a:rPr>
              <a:t>  observer (</a:t>
            </a:r>
            <a:r>
              <a:rPr lang="en-US" sz="1800" b="1" dirty="0" smtClean="0">
                <a:solidFill>
                  <a:srgbClr val="FF9900"/>
                </a:solidFill>
              </a:rPr>
              <a:t>M</a:t>
            </a:r>
            <a:r>
              <a:rPr lang="en-US" sz="1800" dirty="0" smtClean="0">
                <a:sym typeface="Wingdings"/>
              </a:rPr>
              <a:t>) west to </a:t>
            </a:r>
            <a:r>
              <a:rPr lang="en-US" sz="1800" dirty="0" smtClean="0">
                <a:solidFill>
                  <a:schemeClr val="tx2"/>
                </a:solidFill>
                <a:sym typeface="Wingdings"/>
              </a:rPr>
              <a:t></a:t>
            </a:r>
            <a:endParaRPr lang="en-US" sz="1800" dirty="0" smtClean="0"/>
          </a:p>
          <a:p>
            <a:r>
              <a:rPr lang="en-US" sz="2000" dirty="0" smtClean="0">
                <a:sym typeface="Wingdings"/>
              </a:rPr>
              <a:t>Longitude </a:t>
            </a:r>
          </a:p>
          <a:p>
            <a:pPr lvl="1">
              <a:buNone/>
            </a:pPr>
            <a:r>
              <a:rPr lang="en-US" sz="1800" dirty="0" smtClean="0">
                <a:sym typeface="Wingdings"/>
              </a:rPr>
              <a:t> </a:t>
            </a:r>
            <a:r>
              <a:rPr lang="en-US" sz="1800" b="1" dirty="0" smtClean="0">
                <a:solidFill>
                  <a:srgbClr val="089A2E"/>
                </a:solidFill>
                <a:sym typeface="Wingdings"/>
              </a:rPr>
              <a:t>G</a:t>
            </a:r>
            <a:r>
              <a:rPr lang="en-US" sz="1800" dirty="0" smtClean="0">
                <a:sym typeface="Wingdings"/>
              </a:rPr>
              <a:t> east/west to </a:t>
            </a:r>
            <a:r>
              <a:rPr lang="en-US" sz="1800" b="1" dirty="0" smtClean="0">
                <a:solidFill>
                  <a:srgbClr val="FF9900"/>
                </a:solidFill>
              </a:rPr>
              <a:t>M</a:t>
            </a:r>
            <a:endParaRPr lang="en-US" sz="1800" dirty="0">
              <a:solidFill>
                <a:srgbClr val="663300"/>
              </a:solidFill>
            </a:endParaRPr>
          </a:p>
        </p:txBody>
      </p:sp>
      <p:pic>
        <p:nvPicPr>
          <p:cNvPr id="26626" name="Picture 2" descr="C:\Users\e700838\Desktop\Craig2012\Celetrial Navigation 2012\images from web\loadBinary.aspxB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73550" y="381000"/>
            <a:ext cx="4337050" cy="433705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7315200" y="2526268"/>
            <a:ext cx="4523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sym typeface="Wingdings"/>
              </a:rPr>
              <a:t>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95156" y="2895600"/>
            <a:ext cx="3866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9900"/>
                </a:solidFill>
                <a:latin typeface="Aharoni" pitchFamily="2" charset="-79"/>
                <a:cs typeface="Aharoni" pitchFamily="2" charset="-79"/>
              </a:rPr>
              <a:t>M</a:t>
            </a:r>
            <a:endParaRPr lang="en-US" sz="2000" b="1" dirty="0">
              <a:solidFill>
                <a:srgbClr val="FF9900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924800" y="1295400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  <a:sym typeface="Wingdings"/>
              </a:rPr>
              <a:t>G</a:t>
            </a:r>
            <a:endParaRPr lang="en-US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e700838\Desktop\Craig2012\Celetrial Navigation 2012\bowditch diagrams\bowditch time diagram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278634"/>
            <a:ext cx="6924576" cy="7493766"/>
          </a:xfrm>
          <a:prstGeom prst="rect">
            <a:avLst/>
          </a:prstGeom>
          <a:noFill/>
        </p:spPr>
      </p:pic>
      <p:sp>
        <p:nvSpPr>
          <p:cNvPr id="8" name="Oval 7"/>
          <p:cNvSpPr/>
          <p:nvPr/>
        </p:nvSpPr>
        <p:spPr>
          <a:xfrm>
            <a:off x="5486400" y="3276600"/>
            <a:ext cx="457200" cy="381000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pPr algn="l"/>
            <a:r>
              <a:rPr lang="en-US" dirty="0" smtClean="0"/>
              <a:t>Time Diagram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09600" y="914400"/>
            <a:ext cx="246702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 – observer’s meridian</a:t>
            </a:r>
          </a:p>
          <a:p>
            <a:r>
              <a:rPr lang="en-US" dirty="0" smtClean="0"/>
              <a:t>G – Greenwich meridian</a:t>
            </a:r>
          </a:p>
          <a:p>
            <a:r>
              <a:rPr lang="en-US" dirty="0" smtClean="0">
                <a:sym typeface="Wingdings"/>
              </a:rPr>
              <a:t> - Aries</a:t>
            </a:r>
          </a:p>
          <a:p>
            <a:r>
              <a:rPr lang="en-US" dirty="0" smtClean="0">
                <a:sym typeface="Wingdings 2"/>
              </a:rPr>
              <a:t></a:t>
            </a:r>
            <a:r>
              <a:rPr lang="en-US" dirty="0" smtClean="0">
                <a:sym typeface="Wingdings"/>
              </a:rPr>
              <a:t> - Moon</a:t>
            </a:r>
          </a:p>
          <a:p>
            <a:r>
              <a:rPr lang="en-US" dirty="0" smtClean="0">
                <a:solidFill>
                  <a:srgbClr val="FF0000"/>
                </a:solidFill>
                <a:sym typeface="Wingdings 2"/>
              </a:rPr>
              <a:t> </a:t>
            </a:r>
            <a:r>
              <a:rPr lang="en-US" dirty="0" smtClean="0">
                <a:solidFill>
                  <a:srgbClr val="FF0000"/>
                </a:solidFill>
              </a:rPr>
              <a:t>- Sun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86400" y="3276600"/>
            <a:ext cx="45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2"/>
                </a:solidFill>
              </a:rPr>
              <a:t>Ps</a:t>
            </a:r>
            <a:endParaRPr lang="en-US" sz="2000" b="1" dirty="0">
              <a:solidFill>
                <a:schemeClr val="tx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31798" y="3200400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sym typeface="Wingdings"/>
              </a:rPr>
              <a:t></a:t>
            </a:r>
            <a:endParaRPr 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Flash Demo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hlinkClick r:id="rId4"/>
              </a:rPr>
              <a:t>http://astro.unl.edu/classaction/animations/200level/siderealTimeAndHourAngleDemo.html</a:t>
            </a:r>
            <a:r>
              <a:rPr lang="en-US" sz="2800" dirty="0" smtClean="0"/>
              <a:t> 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9144000" y="2438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68611" name="Object 3"/>
          <p:cNvGraphicFramePr>
            <a:graphicFrameLocks noChangeAspect="1"/>
          </p:cNvGraphicFramePr>
          <p:nvPr/>
        </p:nvGraphicFramePr>
        <p:xfrm>
          <a:off x="1219200" y="3200400"/>
          <a:ext cx="6391976" cy="1346200"/>
        </p:xfrm>
        <a:graphic>
          <a:graphicData uri="http://schemas.openxmlformats.org/presentationml/2006/ole">
            <p:oleObj spid="_x0000_s68611" name="Packager Shell Object" showAsIcon="1" r:id="rId5" imgW="4100040" imgH="86364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Bowditch – </a:t>
            </a:r>
            <a:r>
              <a:rPr lang="en-US" dirty="0" err="1" smtClean="0"/>
              <a:t>nav</a:t>
            </a:r>
            <a:r>
              <a:rPr lang="en-US" dirty="0" smtClean="0"/>
              <a:t> triangle</a:t>
            </a:r>
            <a:endParaRPr lang="en-US" dirty="0"/>
          </a:p>
        </p:txBody>
      </p:sp>
      <p:pic>
        <p:nvPicPr>
          <p:cNvPr id="4" name="Picture 2" descr="C:\Users\e700838\Desktop\Craig2012\Celetrial Navigation 2012\bowditch diagrams\Bowditch nav triangle.p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28600"/>
            <a:ext cx="9144000" cy="1016493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 rot="2003873">
            <a:off x="5931032" y="3164022"/>
            <a:ext cx="16490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--- Latitude ---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397251">
            <a:off x="2971800" y="2058760"/>
            <a:ext cx="13685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Co-latitude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 rot="20310301">
            <a:off x="3378432" y="2944043"/>
            <a:ext cx="1370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Co-altitude</a:t>
            </a:r>
            <a:endParaRPr lang="en-US" sz="2000" b="1" dirty="0"/>
          </a:p>
        </p:txBody>
      </p:sp>
      <p:sp>
        <p:nvSpPr>
          <p:cNvPr id="8" name="TextBox 7"/>
          <p:cNvSpPr txBox="1"/>
          <p:nvPr/>
        </p:nvSpPr>
        <p:spPr>
          <a:xfrm rot="4250978">
            <a:off x="2170585" y="2731913"/>
            <a:ext cx="9060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Co-</a:t>
            </a:r>
            <a:r>
              <a:rPr lang="en-US" sz="2000" b="1" dirty="0" err="1" smtClean="0"/>
              <a:t>dec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Navigational Triangle</a:t>
            </a:r>
            <a:endParaRPr lang="en-US" dirty="0"/>
          </a:p>
        </p:txBody>
      </p:sp>
      <p:pic>
        <p:nvPicPr>
          <p:cNvPr id="5" name="Picture 3" descr="C:\Users\e700838\Desktop\Craig2012\Celetrial Navigation 2012\images from web\Gpic06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219200"/>
            <a:ext cx="5181600" cy="5181600"/>
          </a:xfrm>
          <a:prstGeom prst="rect">
            <a:avLst/>
          </a:prstGeom>
          <a:noFill/>
        </p:spPr>
      </p:pic>
      <p:pic>
        <p:nvPicPr>
          <p:cNvPr id="4" name="Picture 2" descr="C:\Users\e700838\Desktop\Celetrial Navigation 2012\images from web\earth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32437" y="152400"/>
            <a:ext cx="3611563" cy="2971800"/>
          </a:xfrm>
          <a:prstGeom prst="rect">
            <a:avLst/>
          </a:prstGeom>
          <a:noFill/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410200" y="3810000"/>
            <a:ext cx="4114800" cy="2286000"/>
          </a:xfrm>
        </p:spPr>
        <p:txBody>
          <a:bodyPr/>
          <a:lstStyle/>
          <a:p>
            <a:r>
              <a:rPr lang="en-US" dirty="0" smtClean="0"/>
              <a:t>Co-lat = 90-lat</a:t>
            </a:r>
          </a:p>
          <a:p>
            <a:r>
              <a:rPr lang="en-US" dirty="0" smtClean="0"/>
              <a:t>Co-</a:t>
            </a:r>
            <a:r>
              <a:rPr lang="en-US" dirty="0" err="1" smtClean="0"/>
              <a:t>dec</a:t>
            </a:r>
            <a:r>
              <a:rPr lang="en-US" dirty="0" smtClean="0"/>
              <a:t> = 90-dec</a:t>
            </a:r>
          </a:p>
          <a:p>
            <a:r>
              <a:rPr lang="en-US" dirty="0" smtClean="0"/>
              <a:t>Co-Altitude=90-Ho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840438">
            <a:off x="103015" y="4103998"/>
            <a:ext cx="6046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GP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8800" dirty="0" smtClean="0"/>
              <a:t>Pop Quiz</a:t>
            </a:r>
            <a:endParaRPr lang="en-US" sz="8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9800" y="1905001"/>
            <a:ext cx="5334000" cy="28194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How Many Horizons are there?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dirty="0" smtClean="0"/>
              <a:t>one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dirty="0" smtClean="0"/>
              <a:t>two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dirty="0" smtClean="0"/>
              <a:t>three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dirty="0" smtClean="0"/>
              <a:t>four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 descr="C:\Users\e700838\Desktop\Craig2012\Celetrial Navigation 2012\images from web\5 horizons--celestial navigatio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990600"/>
            <a:ext cx="7512714" cy="517525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Five Horizons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Queue 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Flash Demo SHA</a:t>
            </a:r>
          </a:p>
          <a:p>
            <a:r>
              <a:rPr lang="en-US" dirty="0" err="1" smtClean="0"/>
              <a:t>Vimeo</a:t>
            </a:r>
            <a:r>
              <a:rPr lang="en-US" dirty="0" smtClean="0"/>
              <a:t> for intermission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we </a:t>
            </a:r>
            <a:r>
              <a:rPr lang="en-US" dirty="0" smtClean="0">
                <a:solidFill>
                  <a:srgbClr val="FF0000"/>
                </a:solidFill>
              </a:rPr>
              <a:t>measure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00FF00"/>
                </a:solidFill>
              </a:rPr>
              <a:t>know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333399"/>
                </a:solidFill>
              </a:rPr>
              <a:t>find</a:t>
            </a:r>
            <a:r>
              <a:rPr lang="en-US" dirty="0" smtClean="0"/>
              <a:t> ,</a:t>
            </a:r>
            <a:r>
              <a:rPr lang="en-US" dirty="0" smtClean="0">
                <a:solidFill>
                  <a:srgbClr val="333399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want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4337" name="Picture 1" descr="C:\Users\e700838\Desktop\Craig2012\Celetrial Navigation 2012\images from web\plane_geometr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5240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we </a:t>
            </a:r>
            <a:r>
              <a:rPr lang="en-US" dirty="0" smtClean="0">
                <a:solidFill>
                  <a:srgbClr val="FF0000"/>
                </a:solidFill>
              </a:rPr>
              <a:t>measure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00FF00"/>
                </a:solidFill>
              </a:rPr>
              <a:t>know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333399"/>
                </a:solidFill>
              </a:rPr>
              <a:t>find</a:t>
            </a:r>
            <a:r>
              <a:rPr lang="en-US" dirty="0" smtClean="0"/>
              <a:t> ,</a:t>
            </a:r>
            <a:r>
              <a:rPr lang="en-US" dirty="0" smtClean="0">
                <a:solidFill>
                  <a:srgbClr val="333399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want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4337" name="Picture 1" descr="C:\Users\e700838\Desktop\Craig2012\Celetrial Navigation 2012\images from web\plane_geometr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5240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728911" y="4643735"/>
            <a:ext cx="623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DIP</a:t>
            </a:r>
            <a:endParaRPr lang="en-US" sz="2400" b="1" dirty="0"/>
          </a:p>
        </p:txBody>
      </p:sp>
      <p:sp>
        <p:nvSpPr>
          <p:cNvPr id="5" name="Arc 4"/>
          <p:cNvSpPr/>
          <p:nvPr/>
        </p:nvSpPr>
        <p:spPr>
          <a:xfrm rot="720670">
            <a:off x="2835940" y="4360647"/>
            <a:ext cx="228600" cy="597417"/>
          </a:xfrm>
          <a:prstGeom prst="arc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c 10"/>
          <p:cNvSpPr/>
          <p:nvPr/>
        </p:nvSpPr>
        <p:spPr>
          <a:xfrm rot="659226" flipV="1">
            <a:off x="2590800" y="4724400"/>
            <a:ext cx="381000" cy="533400"/>
          </a:xfrm>
          <a:prstGeom prst="arc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371600" y="-228600"/>
            <a:ext cx="8229600" cy="1143000"/>
          </a:xfrm>
        </p:spPr>
        <p:txBody>
          <a:bodyPr/>
          <a:lstStyle/>
          <a:p>
            <a:r>
              <a:rPr lang="en-US" dirty="0" smtClean="0"/>
              <a:t>Corrections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Main Corrections</a:t>
            </a:r>
          </a:p>
          <a:p>
            <a:pPr lvl="1"/>
            <a:r>
              <a:rPr lang="en-US" dirty="0" smtClean="0"/>
              <a:t>DIP</a:t>
            </a:r>
          </a:p>
          <a:p>
            <a:pPr lvl="2"/>
            <a:r>
              <a:rPr lang="en-US" dirty="0" smtClean="0"/>
              <a:t>Height of eye (HE)</a:t>
            </a:r>
          </a:p>
          <a:p>
            <a:pPr lvl="1"/>
            <a:r>
              <a:rPr lang="en-US" dirty="0" smtClean="0"/>
              <a:t>Refraction </a:t>
            </a:r>
          </a:p>
          <a:p>
            <a:pPr lvl="1"/>
            <a:r>
              <a:rPr lang="en-US" dirty="0" smtClean="0"/>
              <a:t>Semi Diameter </a:t>
            </a:r>
          </a:p>
          <a:p>
            <a:pPr lvl="2"/>
            <a:r>
              <a:rPr lang="en-US" dirty="0" smtClean="0"/>
              <a:t>upper limb</a:t>
            </a:r>
          </a:p>
          <a:p>
            <a:pPr lvl="2"/>
            <a:r>
              <a:rPr lang="en-US" dirty="0" smtClean="0"/>
              <a:t>lower limb</a:t>
            </a:r>
          </a:p>
          <a:p>
            <a:r>
              <a:rPr lang="en-US" dirty="0" smtClean="0"/>
              <a:t>Temperature, Barometric</a:t>
            </a:r>
          </a:p>
          <a:p>
            <a:pPr lvl="1"/>
            <a:r>
              <a:rPr lang="en-US" dirty="0" smtClean="0"/>
              <a:t>only required when bodies &lt; 15</a:t>
            </a:r>
            <a:r>
              <a:rPr lang="en-US" dirty="0" smtClean="0">
                <a:latin typeface="Calibri"/>
                <a:cs typeface="Calibri"/>
              </a:rPr>
              <a:t>°</a:t>
            </a:r>
            <a:endParaRPr lang="en-US" dirty="0" smtClean="0"/>
          </a:p>
          <a:p>
            <a:r>
              <a:rPr lang="en-US" dirty="0" smtClean="0"/>
              <a:t>Lunar Parallax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371600" y="-228600"/>
            <a:ext cx="8229600" cy="1143000"/>
          </a:xfrm>
        </p:spPr>
        <p:txBody>
          <a:bodyPr/>
          <a:lstStyle/>
          <a:p>
            <a:r>
              <a:rPr lang="en-US" dirty="0" smtClean="0"/>
              <a:t>Corrections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Main Corrections</a:t>
            </a:r>
          </a:p>
          <a:p>
            <a:pPr lvl="1"/>
            <a:r>
              <a:rPr lang="en-US" dirty="0" smtClean="0"/>
              <a:t>DIP</a:t>
            </a:r>
          </a:p>
          <a:p>
            <a:pPr lvl="2"/>
            <a:r>
              <a:rPr lang="en-US" dirty="0" smtClean="0"/>
              <a:t>Height of eye (HE)</a:t>
            </a:r>
          </a:p>
          <a:p>
            <a:pPr lvl="1"/>
            <a:r>
              <a:rPr lang="en-US" dirty="0" smtClean="0"/>
              <a:t>Refraction </a:t>
            </a:r>
          </a:p>
          <a:p>
            <a:pPr lvl="1"/>
            <a:r>
              <a:rPr lang="en-US" dirty="0" smtClean="0"/>
              <a:t>Semi Diameter </a:t>
            </a:r>
          </a:p>
          <a:p>
            <a:pPr lvl="2"/>
            <a:r>
              <a:rPr lang="en-US" dirty="0" smtClean="0"/>
              <a:t>upper limb</a:t>
            </a:r>
          </a:p>
          <a:p>
            <a:pPr lvl="2"/>
            <a:r>
              <a:rPr lang="en-US" dirty="0" smtClean="0"/>
              <a:t>lower limb</a:t>
            </a:r>
          </a:p>
          <a:p>
            <a:r>
              <a:rPr lang="en-US" dirty="0" smtClean="0"/>
              <a:t>Temperature, Barometric</a:t>
            </a:r>
          </a:p>
          <a:p>
            <a:pPr lvl="1"/>
            <a:r>
              <a:rPr lang="en-US" dirty="0" smtClean="0"/>
              <a:t>only for low angles</a:t>
            </a:r>
          </a:p>
          <a:p>
            <a:r>
              <a:rPr lang="en-US" dirty="0" smtClean="0"/>
              <a:t>Lunar Parallax</a:t>
            </a:r>
          </a:p>
        </p:txBody>
      </p:sp>
      <p:pic>
        <p:nvPicPr>
          <p:cNvPr id="23556" name="Picture 4" descr="http://www.mbmg.mtech.edu/gmr/lewis_clark/graphics/lc-nav-fig5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77348" y="4038600"/>
            <a:ext cx="3666652" cy="2057400"/>
          </a:xfrm>
          <a:prstGeom prst="rect">
            <a:avLst/>
          </a:prstGeom>
          <a:noFill/>
        </p:spPr>
      </p:pic>
      <p:pic>
        <p:nvPicPr>
          <p:cNvPr id="23554" name="Picture 2" descr="http://3.bp.blogspot.com/-nHDwGfYg380/TpjhqRX3LnI/AAAAAAAAAJU/DlL3J6ia8-g/s1600/Sextant%2Bobject%2B6%2Bmoon%2BUL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86600" y="2209800"/>
            <a:ext cx="1828800" cy="1519183"/>
          </a:xfrm>
          <a:prstGeom prst="rect">
            <a:avLst/>
          </a:prstGeom>
          <a:noFill/>
        </p:spPr>
      </p:pic>
      <p:pic>
        <p:nvPicPr>
          <p:cNvPr id="23558" name="Picture 6" descr="http://4.bp.blogspot.com/-fzifhuAAEhA/Tpjg8fGkQKI/AAAAAAAAAJI/mxcmfWFdKnI/s1600/Sextant%2Bobject%2B5%2Bsun%2Bglare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9200" y="2209800"/>
            <a:ext cx="1828800" cy="15191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e700838\Desktop\Craig2012\Celetrial Navigation 2012\images from web\1436-horizon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52400"/>
            <a:ext cx="5791200" cy="57912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Lunar Parallax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553200" y="3962400"/>
            <a:ext cx="1731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Celestial horizon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477000" y="2667000"/>
            <a:ext cx="1901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Geodetic  horizon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188" y="838200"/>
            <a:ext cx="8956612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152400"/>
            <a:ext cx="8686800" cy="1219200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Main</a:t>
            </a:r>
            <a:r>
              <a:rPr lang="en-US" sz="2800" baseline="0" dirty="0" smtClean="0">
                <a:solidFill>
                  <a:srgbClr val="FF0000"/>
                </a:solidFill>
              </a:rPr>
              <a:t> Corrections – table A2</a:t>
            </a:r>
            <a:r>
              <a:rPr lang="en-US" sz="2800" dirty="0" smtClean="0">
                <a:solidFill>
                  <a:srgbClr val="FF0000"/>
                </a:solidFill>
              </a:rPr>
              <a:t/>
            </a:r>
            <a:br>
              <a:rPr lang="en-US" sz="2800" dirty="0" smtClean="0">
                <a:solidFill>
                  <a:srgbClr val="FF0000"/>
                </a:solidFill>
              </a:rPr>
            </a:br>
            <a:r>
              <a:rPr lang="en-US" sz="2400" dirty="0" smtClean="0">
                <a:solidFill>
                  <a:srgbClr val="FF0000"/>
                </a:solidFill>
              </a:rPr>
              <a:t>SUN                    Stars   Planets                      DIP</a:t>
            </a:r>
            <a:br>
              <a:rPr lang="en-US" sz="2400" dirty="0" smtClean="0">
                <a:solidFill>
                  <a:srgbClr val="FF0000"/>
                </a:solidFill>
              </a:rPr>
            </a:br>
            <a:r>
              <a:rPr lang="en-US" sz="1200" dirty="0" smtClean="0">
                <a:solidFill>
                  <a:srgbClr val="FF0000"/>
                </a:solidFill>
              </a:rPr>
              <a:t>Refraction + Semi-diameter                          Refraction                                                      height of eye (HE)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 descr="C:\Users\e700838\Desktop\Craig2012\Celetrial Navigation 2012\images from web\800px-Nautical_almanac_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1814" y="304800"/>
            <a:ext cx="8723586" cy="63246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2400"/>
            <a:ext cx="9144000" cy="533400"/>
          </a:xfrm>
        </p:spPr>
        <p:txBody>
          <a:bodyPr>
            <a:normAutofit fontScale="90000"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Ephemeris - the Nautical Almanac for  3 days on 2 pages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Star Finder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Mechanical disks</a:t>
            </a:r>
          </a:p>
          <a:p>
            <a:pPr lvl="1"/>
            <a:r>
              <a:rPr lang="en-US" sz="2400" dirty="0" err="1" smtClean="0"/>
              <a:t>Similux</a:t>
            </a:r>
            <a:r>
              <a:rPr lang="en-US" sz="2400" dirty="0" smtClean="0"/>
              <a:t> HO 2102-D modified Rude and Collins</a:t>
            </a:r>
          </a:p>
          <a:p>
            <a:r>
              <a:rPr lang="en-US" dirty="0" smtClean="0"/>
              <a:t>Flexible Domes </a:t>
            </a:r>
          </a:p>
          <a:p>
            <a:r>
              <a:rPr lang="en-US" dirty="0" smtClean="0"/>
              <a:t>Star Walk</a:t>
            </a:r>
          </a:p>
          <a:p>
            <a:pPr lvl="1"/>
            <a:r>
              <a:rPr lang="en-US" dirty="0" smtClean="0"/>
              <a:t>“must have” app </a:t>
            </a:r>
          </a:p>
          <a:p>
            <a:pPr lvl="1"/>
            <a:r>
              <a:rPr lang="en-US" dirty="0" smtClean="0"/>
              <a:t>bargain at $2.99 on iTunes</a:t>
            </a:r>
            <a:endParaRPr lang="en-US" dirty="0"/>
          </a:p>
        </p:txBody>
      </p:sp>
      <p:pic>
        <p:nvPicPr>
          <p:cNvPr id="15361" name="Picture 1" descr="C:\Users\e700838\Desktop\Celetrial Navigation 2012\images from web\Star Walk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0" y="3276600"/>
            <a:ext cx="1477962" cy="14636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 descr="C:\Users\e700838\Desktop\Celetrial Navigation 2012\images from web\Davis sextant part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1112" y="362662"/>
            <a:ext cx="6440488" cy="6495338"/>
          </a:xfrm>
          <a:prstGeom prst="rect">
            <a:avLst/>
          </a:prstGeom>
          <a:noFill/>
        </p:spPr>
      </p:pic>
      <p:sp>
        <p:nvSpPr>
          <p:cNvPr id="2050" name="Title 1"/>
          <p:cNvSpPr>
            <a:spLocks noGrp="1"/>
          </p:cNvSpPr>
          <p:nvPr>
            <p:ph type="ctrTitle"/>
          </p:nvPr>
        </p:nvSpPr>
        <p:spPr>
          <a:xfrm>
            <a:off x="228600" y="815975"/>
            <a:ext cx="7924800" cy="1470025"/>
          </a:xfrm>
        </p:spPr>
        <p:txBody>
          <a:bodyPr/>
          <a:lstStyle/>
          <a:p>
            <a:pPr algn="l" eaLnBrk="1" hangingPunct="1"/>
            <a:r>
              <a:rPr lang="en-US" dirty="0" smtClean="0"/>
              <a:t>Sextant intro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905000"/>
            <a:ext cx="6400800" cy="1752600"/>
          </a:xfrm>
        </p:spPr>
        <p:txBody>
          <a:bodyPr rtlCol="0">
            <a:normAutofit/>
          </a:bodyPr>
          <a:lstStyle/>
          <a:p>
            <a:pPr algn="l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Delicate instrument</a:t>
            </a:r>
          </a:p>
          <a:p>
            <a:pPr algn="l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Hold</a:t>
            </a:r>
            <a:r>
              <a:rPr lang="en-US" sz="2400" baseline="0" dirty="0" smtClean="0">
                <a:solidFill>
                  <a:schemeClr val="tx1"/>
                </a:solidFill>
              </a:rPr>
              <a:t> only by </a:t>
            </a:r>
            <a:br>
              <a:rPr lang="en-US" sz="2400" baseline="0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    </a:t>
            </a:r>
            <a:r>
              <a:rPr lang="en-US" sz="2400" baseline="0" dirty="0" smtClean="0">
                <a:solidFill>
                  <a:schemeClr val="tx1"/>
                </a:solidFill>
              </a:rPr>
              <a:t>frame</a:t>
            </a:r>
            <a:r>
              <a:rPr lang="en-US" sz="2400" dirty="0" smtClean="0">
                <a:solidFill>
                  <a:schemeClr val="tx1"/>
                </a:solidFill>
              </a:rPr>
              <a:t> o</a:t>
            </a:r>
            <a:r>
              <a:rPr lang="en-US" sz="2400" baseline="0" dirty="0" smtClean="0">
                <a:solidFill>
                  <a:schemeClr val="tx1"/>
                </a:solidFill>
              </a:rPr>
              <a:t>r handle</a:t>
            </a:r>
            <a:endParaRPr lang="en-US" sz="240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2" descr="file:///D:/Documents%20and%20Settings/E700838/Desktop/Celetrial%20Navigation%202012/1415-sextan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3124200"/>
            <a:ext cx="3429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 descr="file:///D:/Documents%20and%20Settings/E700838/Desktop/Celetrial%20Navigation%202012/1411-sextan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9996" y="0"/>
            <a:ext cx="3299604" cy="3299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8" descr="file:///D:/Documents%20and%20Settings/E700838/Desktop/Celetrial%20Navigation%202012/nav_10_bi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0600" y="-381000"/>
            <a:ext cx="4343400" cy="3822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Title 1"/>
          <p:cNvSpPr>
            <a:spLocks noGrp="1"/>
          </p:cNvSpPr>
          <p:nvPr>
            <p:ph type="ctrTitle"/>
          </p:nvPr>
        </p:nvSpPr>
        <p:spPr>
          <a:xfrm>
            <a:off x="914400" y="0"/>
            <a:ext cx="7772400" cy="460375"/>
          </a:xfrm>
        </p:spPr>
        <p:txBody>
          <a:bodyPr>
            <a:normAutofit fontScale="90000"/>
          </a:bodyPr>
          <a:lstStyle/>
          <a:p>
            <a:pPr algn="r" eaLnBrk="1" hangingPunct="1"/>
            <a:r>
              <a:rPr lang="en-US" dirty="0" smtClean="0"/>
              <a:t>How a sextant</a:t>
            </a:r>
            <a:r>
              <a:rPr lang="en-US" baseline="0" dirty="0" smtClean="0"/>
              <a:t> works</a:t>
            </a:r>
            <a:endParaRPr lang="en-US" dirty="0" smtClean="0"/>
          </a:p>
        </p:txBody>
      </p:sp>
      <p:pic>
        <p:nvPicPr>
          <p:cNvPr id="3077" name="Picture 4" descr="file:///D:/Documents%20and%20Settings/E700838/Desktop/Celetrial%20Navigation%202012/1416-sextan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00600" y="3657600"/>
            <a:ext cx="32004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 descr="C:\Users\e700838\Desktop\Craig2012\Celetrial Navigation 2012\images from web\h975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475839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019550"/>
            <a:ext cx="4800600" cy="108585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Celestial Navigation 101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2" descr="C:\Users\e700838\Desktop\Craig2012\Celetrial Navigation 2012\images from web\Davis sextant - aligment 1 - index mirro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0" y="1066800"/>
            <a:ext cx="6132130" cy="2886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3" name="TextBox 8"/>
          <p:cNvSpPr txBox="1">
            <a:spLocks noChangeArrowheads="1"/>
          </p:cNvSpPr>
          <p:nvPr/>
        </p:nvSpPr>
        <p:spPr bwMode="auto">
          <a:xfrm>
            <a:off x="2667000" y="3124200"/>
            <a:ext cx="1466850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                    </a:t>
            </a:r>
          </a:p>
        </p:txBody>
      </p:sp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Sextant </a:t>
            </a:r>
            <a:r>
              <a:rPr lang="en-US" sz="44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Adjustment</a:t>
            </a:r>
            <a:r>
              <a:rPr lang="en-US" sz="4400" kern="120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&amp; Calibration</a:t>
            </a:r>
            <a:endParaRPr lang="en-US" dirty="0" smtClean="0"/>
          </a:p>
        </p:txBody>
      </p:sp>
      <p:pic>
        <p:nvPicPr>
          <p:cNvPr id="4100" name="Picture 3" descr="C:\Users\e700838\Desktop\Craig2012\Celetrial Navigation 2012\images from web\Davis sextant - aligment 3 - horizon mirro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36227" y="3717925"/>
            <a:ext cx="4921973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1" name="TextBox 6"/>
          <p:cNvSpPr txBox="1">
            <a:spLocks noChangeArrowheads="1"/>
          </p:cNvSpPr>
          <p:nvPr/>
        </p:nvSpPr>
        <p:spPr bwMode="auto">
          <a:xfrm>
            <a:off x="685800" y="1106269"/>
            <a:ext cx="329263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Adjust </a:t>
            </a:r>
            <a:r>
              <a:rPr lang="en-US" dirty="0"/>
              <a:t>Index </a:t>
            </a:r>
            <a:r>
              <a:rPr lang="en-US" dirty="0" smtClean="0"/>
              <a:t>mirror</a:t>
            </a:r>
            <a:br>
              <a:rPr lang="en-US" dirty="0" smtClean="0"/>
            </a:br>
            <a:r>
              <a:rPr lang="en-US" dirty="0" smtClean="0"/>
              <a:t>     set to </a:t>
            </a:r>
            <a:r>
              <a:rPr lang="en-US" dirty="0" err="1" smtClean="0"/>
              <a:t>aprox</a:t>
            </a:r>
            <a:r>
              <a:rPr lang="en-US" dirty="0" smtClean="0"/>
              <a:t> 45-55 degrees</a:t>
            </a:r>
          </a:p>
        </p:txBody>
      </p:sp>
      <p:sp>
        <p:nvSpPr>
          <p:cNvPr id="4102" name="TextBox 7"/>
          <p:cNvSpPr txBox="1">
            <a:spLocks noChangeArrowheads="1"/>
          </p:cNvSpPr>
          <p:nvPr/>
        </p:nvSpPr>
        <p:spPr bwMode="auto">
          <a:xfrm>
            <a:off x="685800" y="3343870"/>
            <a:ext cx="243836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2. Adjust Horizon </a:t>
            </a:r>
            <a:r>
              <a:rPr lang="en-US" dirty="0" smtClean="0"/>
              <a:t>mirror</a:t>
            </a:r>
          </a:p>
          <a:p>
            <a:r>
              <a:rPr lang="en-US" dirty="0" smtClean="0"/>
              <a:t>           set to 0 degrees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104" name="Rectangle 9"/>
          <p:cNvSpPr>
            <a:spLocks noChangeArrowheads="1"/>
          </p:cNvSpPr>
          <p:nvPr/>
        </p:nvSpPr>
        <p:spPr bwMode="auto">
          <a:xfrm>
            <a:off x="5410200" y="5562600"/>
            <a:ext cx="13382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                  </a:t>
            </a:r>
          </a:p>
        </p:txBody>
      </p:sp>
      <p:sp>
        <p:nvSpPr>
          <p:cNvPr id="4105" name="TextBox 10"/>
          <p:cNvSpPr txBox="1">
            <a:spLocks noChangeArrowheads="1"/>
          </p:cNvSpPr>
          <p:nvPr/>
        </p:nvSpPr>
        <p:spPr bwMode="auto">
          <a:xfrm>
            <a:off x="5410200" y="5649912"/>
            <a:ext cx="1466850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                    </a:t>
            </a:r>
          </a:p>
        </p:txBody>
      </p:sp>
      <p:sp>
        <p:nvSpPr>
          <p:cNvPr id="4106" name="TextBox 11"/>
          <p:cNvSpPr txBox="1">
            <a:spLocks noChangeArrowheads="1"/>
          </p:cNvSpPr>
          <p:nvPr/>
        </p:nvSpPr>
        <p:spPr bwMode="auto">
          <a:xfrm>
            <a:off x="685800" y="5602069"/>
            <a:ext cx="350249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3. Measure </a:t>
            </a:r>
            <a:r>
              <a:rPr lang="en-US" dirty="0" smtClean="0"/>
              <a:t>residual Index error (IC)</a:t>
            </a:r>
          </a:p>
          <a:p>
            <a:r>
              <a:rPr lang="en-US" dirty="0" smtClean="0"/>
              <a:t>              sight a distant start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ile:///D:/Documents%20and%20Settings/E700838/Desktop/Celetrial%20Navigation%202012/Using_sextant_swing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295400"/>
            <a:ext cx="7496175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Sextant – 6 steps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19200" y="5257800"/>
            <a:ext cx="2667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Point at horizon</a:t>
            </a:r>
          </a:p>
          <a:p>
            <a:pPr marL="342900" indent="-342900">
              <a:buAutoNum type="arabicPeriod"/>
            </a:pPr>
            <a:r>
              <a:rPr lang="en-US" dirty="0" smtClean="0"/>
              <a:t>Press clamp to release</a:t>
            </a:r>
          </a:p>
          <a:p>
            <a:pPr marL="342900" indent="-342900">
              <a:buAutoNum type="arabicPeriod"/>
            </a:pPr>
            <a:r>
              <a:rPr lang="en-US" dirty="0" smtClean="0"/>
              <a:t>Bring sun into view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0" y="5334000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191000" y="5257800"/>
            <a:ext cx="3886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dirty="0" smtClean="0"/>
              <a:t>4. Release clamp, adjust venier drum</a:t>
            </a:r>
          </a:p>
          <a:p>
            <a:pPr marL="342900" indent="-342900"/>
            <a:r>
              <a:rPr lang="en-US" dirty="0" smtClean="0"/>
              <a:t>5. Rock sextant for vertical, readjust</a:t>
            </a:r>
          </a:p>
          <a:p>
            <a:pPr marL="342900" indent="-342900"/>
            <a:r>
              <a:rPr lang="en-US" dirty="0" smtClean="0"/>
              <a:t>6. Read angle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28600" y="0"/>
            <a:ext cx="8229600" cy="808038"/>
          </a:xfrm>
        </p:spPr>
        <p:txBody>
          <a:bodyPr/>
          <a:lstStyle/>
          <a:p>
            <a:r>
              <a:rPr lang="en-US" dirty="0" smtClean="0"/>
              <a:t>Practical Sextant Tips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685800" y="838200"/>
            <a:ext cx="8229600" cy="4525963"/>
          </a:xfrm>
        </p:spPr>
        <p:txBody>
          <a:bodyPr>
            <a:normAutofit fontScale="70000" lnSpcReduction="20000"/>
          </a:bodyPr>
          <a:lstStyle/>
          <a:p>
            <a:r>
              <a:rPr lang="en-US" baseline="0" dirty="0" smtClean="0"/>
              <a:t>Avoid shots &gt; 75</a:t>
            </a:r>
            <a:r>
              <a:rPr lang="en-US" baseline="0" dirty="0" smtClean="0">
                <a:latin typeface="Calibri"/>
                <a:cs typeface="Calibri"/>
              </a:rPr>
              <a:t>°</a:t>
            </a:r>
            <a:endParaRPr lang="en-US" baseline="0" dirty="0" smtClean="0"/>
          </a:p>
          <a:p>
            <a:pPr lvl="1"/>
            <a:r>
              <a:rPr lang="en-US" dirty="0" smtClean="0"/>
              <a:t>Difficult to find vertical, as rocking</a:t>
            </a:r>
            <a:br>
              <a:rPr lang="en-US" dirty="0" smtClean="0"/>
            </a:br>
            <a:r>
              <a:rPr lang="en-US" dirty="0" smtClean="0"/>
              <a:t>gives very flat swing of the body</a:t>
            </a:r>
          </a:p>
          <a:p>
            <a:pPr lvl="0"/>
            <a:r>
              <a:rPr lang="en-US" dirty="0" smtClean="0"/>
              <a:t>Avoid</a:t>
            </a:r>
            <a:r>
              <a:rPr lang="en-US" baseline="0" dirty="0" smtClean="0"/>
              <a:t> shots &lt; 15</a:t>
            </a:r>
            <a:r>
              <a:rPr lang="en-US" dirty="0" smtClean="0">
                <a:cs typeface="Calibri"/>
              </a:rPr>
              <a:t> °</a:t>
            </a:r>
            <a:r>
              <a:rPr lang="en-US" baseline="0" dirty="0" smtClean="0"/>
              <a:t> </a:t>
            </a:r>
          </a:p>
          <a:p>
            <a:pPr lvl="1"/>
            <a:r>
              <a:rPr lang="en-US" baseline="0" dirty="0" smtClean="0"/>
              <a:t>requires temp and </a:t>
            </a:r>
            <a:r>
              <a:rPr lang="en-US" baseline="0" dirty="0" err="1" smtClean="0"/>
              <a:t>baro</a:t>
            </a:r>
            <a:r>
              <a:rPr lang="en-US" baseline="0" dirty="0" smtClean="0"/>
              <a:t> corrections</a:t>
            </a:r>
          </a:p>
          <a:p>
            <a:r>
              <a:rPr lang="en-US" dirty="0" smtClean="0"/>
              <a:t>Daylight</a:t>
            </a:r>
          </a:p>
          <a:p>
            <a:pPr lvl="1"/>
            <a:r>
              <a:rPr lang="en-US" dirty="0" smtClean="0"/>
              <a:t>Sun, Moon</a:t>
            </a:r>
          </a:p>
          <a:p>
            <a:pPr lvl="1"/>
            <a:r>
              <a:rPr lang="en-US" baseline="0" dirty="0" smtClean="0"/>
              <a:t>Bring horizon up to the sun</a:t>
            </a:r>
          </a:p>
          <a:p>
            <a:r>
              <a:rPr lang="en-US" dirty="0" smtClean="0"/>
              <a:t>Twilight</a:t>
            </a:r>
          </a:p>
          <a:p>
            <a:pPr lvl="1"/>
            <a:r>
              <a:rPr lang="en-US" dirty="0" smtClean="0"/>
              <a:t>Star, Planets</a:t>
            </a:r>
          </a:p>
          <a:p>
            <a:r>
              <a:rPr lang="en-US" baseline="0" dirty="0" smtClean="0"/>
              <a:t>After Dark</a:t>
            </a:r>
          </a:p>
          <a:p>
            <a:pPr lvl="1"/>
            <a:r>
              <a:rPr lang="en-US" dirty="0" smtClean="0"/>
              <a:t>Nautical sextants useless</a:t>
            </a:r>
          </a:p>
          <a:p>
            <a:pPr lvl="1"/>
            <a:r>
              <a:rPr lang="en-US" baseline="0" dirty="0" smtClean="0"/>
              <a:t>Use</a:t>
            </a:r>
            <a:r>
              <a:rPr lang="en-US" dirty="0" smtClean="0"/>
              <a:t> b</a:t>
            </a:r>
            <a:r>
              <a:rPr lang="en-US" baseline="0" dirty="0" smtClean="0"/>
              <a:t>ubble</a:t>
            </a:r>
            <a:r>
              <a:rPr lang="en-US" dirty="0" smtClean="0"/>
              <a:t> sextants</a:t>
            </a:r>
            <a:endParaRPr lang="en-US" baseline="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dirty="0" smtClean="0"/>
              <a:t>Sight Reduction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362200" y="914400"/>
            <a:ext cx="2819400" cy="286232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Inputs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Altitude  (sextant) 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GMT (chronometer)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Ephemeris for today 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Dead Reckoning (DR) </a:t>
            </a:r>
            <a:br>
              <a:rPr lang="en-US" dirty="0" smtClean="0"/>
            </a:br>
            <a:r>
              <a:rPr lang="en-US" dirty="0" smtClean="0"/>
              <a:t>     position (lat, long)</a:t>
            </a:r>
          </a:p>
          <a:p>
            <a:endParaRPr lang="en-US" dirty="0" smtClean="0"/>
          </a:p>
          <a:p>
            <a:r>
              <a:rPr lang="en-US" dirty="0" smtClean="0"/>
              <a:t>Output (FIX)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Azimuth (bearing true)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I</a:t>
            </a:r>
            <a:r>
              <a:rPr lang="en-US" dirty="0" smtClean="0"/>
              <a:t>ntercept (range)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217284" y="1066800"/>
            <a:ext cx="4055021" cy="54784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b="1" dirty="0" err="1" smtClean="0"/>
              <a:t>Ageton</a:t>
            </a:r>
            <a:r>
              <a:rPr lang="en-US" b="1" dirty="0" smtClean="0"/>
              <a:t> Method</a:t>
            </a:r>
          </a:p>
          <a:p>
            <a:pPr lvl="1">
              <a:buFont typeface="Arial" pitchFamily="34" charset="0"/>
              <a:buChar char="•"/>
            </a:pPr>
            <a:r>
              <a:rPr lang="en-US" sz="1400" dirty="0" smtClean="0"/>
              <a:t> one small volume </a:t>
            </a:r>
          </a:p>
          <a:p>
            <a:pPr lvl="1">
              <a:buFont typeface="Arial" pitchFamily="34" charset="0"/>
              <a:buChar char="•"/>
            </a:pPr>
            <a:r>
              <a:rPr lang="en-US" sz="1400" dirty="0" smtClean="0"/>
              <a:t> for all latitudes, altitudes and declinations</a:t>
            </a:r>
          </a:p>
          <a:p>
            <a:pPr lvl="1">
              <a:buFont typeface="Arial" pitchFamily="34" charset="0"/>
              <a:buChar char="•"/>
            </a:pPr>
            <a:r>
              <a:rPr lang="en-US" sz="1400" dirty="0" smtClean="0"/>
              <a:t> requires 45min with paper and pencil</a:t>
            </a:r>
          </a:p>
          <a:p>
            <a:pPr>
              <a:buFont typeface="Arial" pitchFamily="34" charset="0"/>
              <a:buChar char="•"/>
            </a:pPr>
            <a:r>
              <a:rPr lang="en-US" b="1" dirty="0" smtClean="0"/>
              <a:t>Pub 229 – mariners</a:t>
            </a:r>
          </a:p>
          <a:p>
            <a:pPr lvl="1">
              <a:buFont typeface="Arial" pitchFamily="34" charset="0"/>
              <a:buChar char="•"/>
            </a:pPr>
            <a:r>
              <a:rPr lang="en-US" sz="1400" dirty="0" smtClean="0"/>
              <a:t>six volumes by latitude</a:t>
            </a:r>
          </a:p>
          <a:p>
            <a:pPr>
              <a:buFont typeface="Arial" pitchFamily="34" charset="0"/>
              <a:buChar char="•"/>
            </a:pPr>
            <a:r>
              <a:rPr lang="en-US" b="1" dirty="0" smtClean="0"/>
              <a:t>Pub 249 - aviators </a:t>
            </a:r>
            <a:endParaRPr lang="en-US" b="1" dirty="0"/>
          </a:p>
          <a:p>
            <a:pPr lvl="1">
              <a:buFont typeface="Arial" pitchFamily="34" charset="0"/>
              <a:buChar char="•"/>
            </a:pPr>
            <a:r>
              <a:rPr lang="en-US" sz="1400" dirty="0" smtClean="0"/>
              <a:t>faster, less accurate</a:t>
            </a:r>
          </a:p>
          <a:p>
            <a:pPr lvl="1">
              <a:buFont typeface="Arial" pitchFamily="34" charset="0"/>
              <a:buChar char="•"/>
            </a:pPr>
            <a:r>
              <a:rPr lang="en-US" sz="1400" dirty="0" smtClean="0"/>
              <a:t>3 volumes, spiral bound</a:t>
            </a:r>
          </a:p>
          <a:p>
            <a:pPr lvl="1">
              <a:buFont typeface="Arial" pitchFamily="34" charset="0"/>
              <a:buChar char="•"/>
            </a:pPr>
            <a:r>
              <a:rPr lang="en-US" sz="1400" dirty="0" smtClean="0"/>
              <a:t>limited # stars and latitudes</a:t>
            </a:r>
          </a:p>
          <a:p>
            <a:pPr lvl="1">
              <a:buFont typeface="Arial" pitchFamily="34" charset="0"/>
              <a:buChar char="•"/>
            </a:pPr>
            <a:r>
              <a:rPr lang="en-US" sz="1400" dirty="0" smtClean="0"/>
              <a:t>must replace every 5-8 years</a:t>
            </a:r>
          </a:p>
          <a:p>
            <a:pPr>
              <a:buFont typeface="Arial" pitchFamily="34" charset="0"/>
              <a:buChar char="•"/>
            </a:pPr>
            <a:r>
              <a:rPr lang="en-US" b="1" dirty="0" smtClean="0"/>
              <a:t>Weems</a:t>
            </a:r>
          </a:p>
          <a:p>
            <a:pPr lvl="1">
              <a:buFont typeface="Arial" pitchFamily="34" charset="0"/>
              <a:buChar char="•"/>
            </a:pPr>
            <a:r>
              <a:rPr lang="en-US" sz="1400" dirty="0" smtClean="0"/>
              <a:t>Graphical, even less accurate</a:t>
            </a:r>
          </a:p>
          <a:p>
            <a:pPr>
              <a:buFont typeface="Arial" pitchFamily="34" charset="0"/>
              <a:buChar char="•"/>
            </a:pPr>
            <a:r>
              <a:rPr lang="en-US" b="1" dirty="0" smtClean="0"/>
              <a:t>Calculator </a:t>
            </a:r>
          </a:p>
          <a:p>
            <a:pPr lvl="1">
              <a:buFont typeface="Arial" pitchFamily="34" charset="0"/>
              <a:buChar char="•"/>
            </a:pPr>
            <a:r>
              <a:rPr lang="en-US" sz="1400" dirty="0" smtClean="0"/>
              <a:t>programmable trig calculators</a:t>
            </a:r>
          </a:p>
          <a:p>
            <a:pPr>
              <a:buFont typeface="Arial" pitchFamily="34" charset="0"/>
              <a:buChar char="•"/>
            </a:pPr>
            <a:r>
              <a:rPr lang="en-US" b="1" dirty="0" smtClean="0"/>
              <a:t>Purpose-built</a:t>
            </a:r>
          </a:p>
          <a:p>
            <a:pPr lvl="1">
              <a:buFont typeface="Arial" pitchFamily="34" charset="0"/>
              <a:buChar char="•"/>
            </a:pPr>
            <a:r>
              <a:rPr lang="en-US" sz="1400" dirty="0" err="1" smtClean="0"/>
              <a:t>Hinzite</a:t>
            </a:r>
            <a:r>
              <a:rPr lang="en-US" sz="1400" dirty="0" smtClean="0"/>
              <a:t> </a:t>
            </a:r>
          </a:p>
          <a:p>
            <a:pPr lvl="1">
              <a:buFont typeface="Arial" pitchFamily="34" charset="0"/>
              <a:buChar char="•"/>
            </a:pPr>
            <a:r>
              <a:rPr lang="en-US" sz="1400" dirty="0" smtClean="0"/>
              <a:t>iPod/</a:t>
            </a:r>
            <a:r>
              <a:rPr lang="en-US" sz="1400" dirty="0" err="1" smtClean="0"/>
              <a:t>iPad</a:t>
            </a:r>
            <a:r>
              <a:rPr lang="en-US" sz="1400" dirty="0" smtClean="0"/>
              <a:t>/</a:t>
            </a:r>
            <a:r>
              <a:rPr lang="en-US" sz="1400" dirty="0" err="1" smtClean="0"/>
              <a:t>iPhone</a:t>
            </a:r>
            <a:endParaRPr lang="en-US" sz="1400" dirty="0" smtClean="0"/>
          </a:p>
          <a:p>
            <a:pPr lvl="2">
              <a:buFont typeface="Arial" pitchFamily="34" charset="0"/>
              <a:buChar char="•"/>
            </a:pPr>
            <a:r>
              <a:rPr lang="en-US" sz="1400" dirty="0" smtClean="0"/>
              <a:t>Combines sextant, </a:t>
            </a:r>
            <a:r>
              <a:rPr lang="en-US" sz="1400" dirty="0" err="1" smtClean="0"/>
              <a:t>chrono</a:t>
            </a:r>
            <a:r>
              <a:rPr lang="en-US" sz="1400" dirty="0" smtClean="0"/>
              <a:t>, ephemeris</a:t>
            </a:r>
          </a:p>
          <a:p>
            <a:pPr lvl="2">
              <a:buFont typeface="Arial" pitchFamily="34" charset="0"/>
              <a:buChar char="•"/>
            </a:pPr>
            <a:r>
              <a:rPr lang="en-US" sz="1400" dirty="0" smtClean="0"/>
              <a:t>Rapid mapping</a:t>
            </a:r>
          </a:p>
          <a:p>
            <a:pPr lvl="2">
              <a:buFont typeface="Arial" pitchFamily="34" charset="0"/>
              <a:buChar char="•"/>
            </a:pPr>
            <a:r>
              <a:rPr lang="en-US" sz="1400" dirty="0" smtClean="0"/>
              <a:t>No Cellular or </a:t>
            </a:r>
            <a:r>
              <a:rPr lang="en-US" sz="1400" dirty="0" err="1" smtClean="0"/>
              <a:t>WiFi</a:t>
            </a:r>
            <a:r>
              <a:rPr lang="en-US" sz="1400" dirty="0" smtClean="0"/>
              <a:t> required</a:t>
            </a:r>
          </a:p>
          <a:p>
            <a:pPr lvl="2">
              <a:buFont typeface="Arial" pitchFamily="34" charset="0"/>
              <a:buChar char="•"/>
            </a:pPr>
            <a:r>
              <a:rPr lang="en-US" sz="1400" dirty="0" smtClean="0"/>
              <a:t>free to $5</a:t>
            </a:r>
          </a:p>
          <a:p>
            <a:endParaRPr lang="en-US" dirty="0"/>
          </a:p>
        </p:txBody>
      </p:sp>
      <p:pic>
        <p:nvPicPr>
          <p:cNvPr id="1027" name="Picture 3" descr="C:\Users\e700838\Desktop\Craig2011\Celetrial Navigation 2012\images\800px-Nautical_almanac_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798320"/>
            <a:ext cx="1828800" cy="1325880"/>
          </a:xfrm>
          <a:prstGeom prst="rect">
            <a:avLst/>
          </a:prstGeom>
          <a:noFill/>
        </p:spPr>
      </p:pic>
      <p:pic>
        <p:nvPicPr>
          <p:cNvPr id="1028" name="Picture 4" descr="C:\Users\e700838\Desktop\Craig2011\Celetrial Navigation 2012\images\image_min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2143125"/>
            <a:ext cx="1041400" cy="1498417"/>
          </a:xfrm>
          <a:prstGeom prst="rect">
            <a:avLst/>
          </a:prstGeom>
          <a:noFill/>
        </p:spPr>
      </p:pic>
      <p:pic>
        <p:nvPicPr>
          <p:cNvPr id="1029" name="Picture 5" descr="C:\Users\e700838\Desktop\Craig2011\Celetrial Navigation 2012\images\Seagull63onSextan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228600"/>
            <a:ext cx="1828800" cy="1371600"/>
          </a:xfrm>
          <a:prstGeom prst="rect">
            <a:avLst/>
          </a:prstGeom>
          <a:noFill/>
        </p:spPr>
      </p:pic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457200" y="6080444"/>
            <a:ext cx="8229600" cy="45719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e700838\Desktop\Print 4 Cel Nav\Example sight reduction USPS SR84\Sight Reduction example, USPS SR84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-76200"/>
            <a:ext cx="5029200" cy="6994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153400" cy="14478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Example</a:t>
            </a:r>
            <a:r>
              <a:rPr lang="en-US" baseline="0" dirty="0" smtClean="0"/>
              <a:t> </a:t>
            </a:r>
            <a:br>
              <a:rPr lang="en-US" baseline="0" dirty="0" smtClean="0"/>
            </a:br>
            <a:r>
              <a:rPr lang="en-US" baseline="0" dirty="0" smtClean="0"/>
              <a:t>SR84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e700838\Desktop\Print 4 Cel Nav\Example sight reduction USPS SR84\Sight Reduction example, USPS SR84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-76200"/>
            <a:ext cx="5029200" cy="6994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2133600" cy="17526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Time &amp; Sight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09800" y="457200"/>
            <a:ext cx="1600200" cy="1828800"/>
          </a:xfrm>
          <a:prstGeom prst="rect">
            <a:avLst/>
          </a:prstGeom>
          <a:solidFill>
            <a:srgbClr val="FFFF99">
              <a:alpha val="36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810000" y="457200"/>
            <a:ext cx="1676400" cy="1143000"/>
          </a:xfrm>
          <a:prstGeom prst="rect">
            <a:avLst/>
          </a:prstGeom>
          <a:solidFill>
            <a:srgbClr val="FFFF99">
              <a:alpha val="36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e700838\Desktop\Print 4 Cel Nav\Example sight reduction USPS SR84\Sight Reduction example, USPS SR84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-76200"/>
            <a:ext cx="5029200" cy="6994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6600" y="228600"/>
            <a:ext cx="2133600" cy="1752600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/>
              <a:t>Sextant &amp; Corrections</a:t>
            </a:r>
            <a:endParaRPr lang="en-US" sz="3200" dirty="0"/>
          </a:p>
        </p:txBody>
      </p:sp>
      <p:sp>
        <p:nvSpPr>
          <p:cNvPr id="4" name="Rectangle 3"/>
          <p:cNvSpPr/>
          <p:nvPr/>
        </p:nvSpPr>
        <p:spPr>
          <a:xfrm>
            <a:off x="2209800" y="457200"/>
            <a:ext cx="1600200" cy="1828800"/>
          </a:xfrm>
          <a:prstGeom prst="rect">
            <a:avLst/>
          </a:prstGeom>
          <a:solidFill>
            <a:schemeClr val="bg2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810000" y="457200"/>
            <a:ext cx="1676400" cy="1143000"/>
          </a:xfrm>
          <a:prstGeom prst="rect">
            <a:avLst/>
          </a:prstGeom>
          <a:solidFill>
            <a:schemeClr val="bg2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8100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486400" y="457200"/>
            <a:ext cx="1600200" cy="4038600"/>
          </a:xfrm>
          <a:prstGeom prst="rect">
            <a:avLst/>
          </a:prstGeom>
          <a:solidFill>
            <a:srgbClr val="FFFF99">
              <a:alpha val="36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e700838\Desktop\Print 4 Cel Nav\Example sight reduction USPS SR84\Sight Reduction example, USPS SR84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-76200"/>
            <a:ext cx="5029200" cy="6994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09800"/>
            <a:ext cx="2133600" cy="1752600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/>
              <a:t>Almanac</a:t>
            </a:r>
            <a:endParaRPr lang="en-US" sz="3200" dirty="0"/>
          </a:p>
        </p:txBody>
      </p:sp>
      <p:sp>
        <p:nvSpPr>
          <p:cNvPr id="4" name="Rectangle 3"/>
          <p:cNvSpPr/>
          <p:nvPr/>
        </p:nvSpPr>
        <p:spPr>
          <a:xfrm>
            <a:off x="2209800" y="457200"/>
            <a:ext cx="1600200" cy="1828800"/>
          </a:xfrm>
          <a:prstGeom prst="rect">
            <a:avLst/>
          </a:prstGeom>
          <a:solidFill>
            <a:schemeClr val="bg2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810000" y="457200"/>
            <a:ext cx="1676400" cy="1143000"/>
          </a:xfrm>
          <a:prstGeom prst="rect">
            <a:avLst/>
          </a:prstGeom>
          <a:solidFill>
            <a:schemeClr val="bg2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8100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486400" y="457200"/>
            <a:ext cx="1600200" cy="4038600"/>
          </a:xfrm>
          <a:prstGeom prst="rect">
            <a:avLst/>
          </a:prstGeom>
          <a:solidFill>
            <a:schemeClr val="bg2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133600" y="2209800"/>
            <a:ext cx="1752600" cy="2286000"/>
          </a:xfrm>
          <a:prstGeom prst="rect">
            <a:avLst/>
          </a:prstGeom>
          <a:solidFill>
            <a:srgbClr val="FFFF99">
              <a:alpha val="36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886200" y="3429000"/>
            <a:ext cx="1676400" cy="1066800"/>
          </a:xfrm>
          <a:prstGeom prst="rect">
            <a:avLst/>
          </a:prstGeom>
          <a:solidFill>
            <a:srgbClr val="FFFF99">
              <a:alpha val="36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e700838\Desktop\Print 4 Cel Nav\Example sight reduction USPS SR84\Sight Reduction example, USPS SR84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-76200"/>
            <a:ext cx="5029200" cy="6994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657600"/>
            <a:ext cx="2133600" cy="1752600"/>
          </a:xfrm>
        </p:spPr>
        <p:txBody>
          <a:bodyPr>
            <a:normAutofit/>
          </a:bodyPr>
          <a:lstStyle/>
          <a:p>
            <a:pPr algn="l"/>
            <a:r>
              <a:rPr lang="en-US" sz="2800" dirty="0" smtClean="0"/>
              <a:t>Intercept and Azimuth by </a:t>
            </a:r>
            <a:r>
              <a:rPr lang="en-US" sz="2800" dirty="0" err="1" smtClean="0"/>
              <a:t>Calculaotr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2209800" y="457200"/>
            <a:ext cx="1600200" cy="1828800"/>
          </a:xfrm>
          <a:prstGeom prst="rect">
            <a:avLst/>
          </a:prstGeom>
          <a:solidFill>
            <a:schemeClr val="bg2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810000" y="457200"/>
            <a:ext cx="1676400" cy="1143000"/>
          </a:xfrm>
          <a:prstGeom prst="rect">
            <a:avLst/>
          </a:prstGeom>
          <a:solidFill>
            <a:schemeClr val="bg2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8100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486400" y="457200"/>
            <a:ext cx="1600200" cy="4038600"/>
          </a:xfrm>
          <a:prstGeom prst="rect">
            <a:avLst/>
          </a:prstGeom>
          <a:solidFill>
            <a:schemeClr val="bg2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133600" y="4419600"/>
            <a:ext cx="5029200" cy="2286000"/>
          </a:xfrm>
          <a:prstGeom prst="rect">
            <a:avLst/>
          </a:prstGeom>
          <a:solidFill>
            <a:srgbClr val="FFFF99">
              <a:alpha val="36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1" descr="C:\Users\e700838\Desktop\Craig2012\Celetrial Navigation 2012\images from web\800px-Nautical_almanac_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838200"/>
            <a:ext cx="4572000" cy="3314700"/>
          </a:xfrm>
          <a:prstGeom prst="rect">
            <a:avLst/>
          </a:prstGeom>
          <a:noFill/>
        </p:spPr>
      </p:pic>
      <p:pic>
        <p:nvPicPr>
          <p:cNvPr id="40962" name="Picture 2" descr="C:\Users\e700838\Desktop\Print 4 Cel Nav\Example sight reduction USPS SR84\Sight Reduction example, USPS SR84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-685800"/>
            <a:ext cx="5988374" cy="832900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76200"/>
            <a:ext cx="8229600" cy="1143000"/>
          </a:xfrm>
        </p:spPr>
        <p:txBody>
          <a:bodyPr/>
          <a:lstStyle/>
          <a:p>
            <a:pPr algn="l"/>
            <a:r>
              <a:rPr lang="en-US" dirty="0" smtClean="0"/>
              <a:t> Today’s Almanac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856648" y="2133600"/>
            <a:ext cx="1079142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lvl="1"/>
            <a:r>
              <a:rPr lang="en-US" b="1" dirty="0" smtClean="0">
                <a:solidFill>
                  <a:srgbClr val="FF0000"/>
                </a:solidFill>
              </a:rPr>
              <a:t>GHA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Dec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d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819400" y="2667000"/>
            <a:ext cx="4419600" cy="1143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590800" y="2895600"/>
            <a:ext cx="4648200" cy="1219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895600" y="2362200"/>
            <a:ext cx="2362200" cy="457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C:\Users\e700838\Desktop\Celetrial Navigation 2012\images from web\Moon-Mdf-2005.jpg"/>
          <p:cNvPicPr>
            <a:picLocks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0"/>
            <a:ext cx="10591800" cy="91186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914400"/>
            <a:ext cx="8229600" cy="1143000"/>
          </a:xfrm>
        </p:spPr>
        <p:txBody>
          <a:bodyPr>
            <a:noAutofit/>
          </a:bodyPr>
          <a:lstStyle/>
          <a:p>
            <a:r>
              <a:rPr lang="en-US" sz="7200" dirty="0" smtClean="0"/>
              <a:t>AGENDA</a:t>
            </a:r>
            <a:endParaRPr lang="en-US" sz="7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9600" y="2209800"/>
            <a:ext cx="5181600" cy="3886200"/>
          </a:xfrm>
        </p:spPr>
        <p:txBody>
          <a:bodyPr>
            <a:noAutofit/>
          </a:bodyPr>
          <a:lstStyle/>
          <a:p>
            <a:r>
              <a:rPr lang="en-US" b="1" dirty="0" smtClean="0"/>
              <a:t>45 min lecture</a:t>
            </a:r>
          </a:p>
          <a:p>
            <a:r>
              <a:rPr lang="en-US" b="1" dirty="0" smtClean="0"/>
              <a:t>Intermission </a:t>
            </a:r>
          </a:p>
          <a:p>
            <a:pPr lvl="1"/>
            <a:r>
              <a:rPr lang="en-US" b="1" dirty="0" smtClean="0"/>
              <a:t>Go outside</a:t>
            </a:r>
          </a:p>
          <a:p>
            <a:pPr lvl="1"/>
            <a:r>
              <a:rPr lang="en-US" b="1" dirty="0" smtClean="0"/>
              <a:t>Take some sights</a:t>
            </a:r>
          </a:p>
          <a:p>
            <a:r>
              <a:rPr lang="en-US" b="1" dirty="0" smtClean="0"/>
              <a:t>Reduce sights</a:t>
            </a:r>
          </a:p>
          <a:p>
            <a:r>
              <a:rPr lang="en-US" b="1" dirty="0" smtClean="0"/>
              <a:t>Lifeboat navigation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e700838\Desktop\Print 4 Cel Nav\Example sight reduction USPS SR84\Sight Reduction example, USPS SR84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981200" y="-609600"/>
            <a:ext cx="5988374" cy="832900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0" y="-76200"/>
            <a:ext cx="2895600" cy="2209800"/>
          </a:xfrm>
        </p:spPr>
        <p:txBody>
          <a:bodyPr>
            <a:normAutofit/>
          </a:bodyPr>
          <a:lstStyle/>
          <a:p>
            <a:pPr algn="r"/>
            <a:r>
              <a:rPr lang="en-US" dirty="0" smtClean="0"/>
              <a:t> Sextant</a:t>
            </a:r>
            <a:r>
              <a:rPr lang="en-US" baseline="0" dirty="0" smtClean="0"/>
              <a:t> data and corrections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523992" y="2831068"/>
            <a:ext cx="1733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Main Correction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3886200"/>
            <a:ext cx="4750240" cy="295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Arrow Connector 6"/>
          <p:cNvCxnSpPr/>
          <p:nvPr/>
        </p:nvCxnSpPr>
        <p:spPr>
          <a:xfrm flipH="1" flipV="1">
            <a:off x="3124200" y="3048000"/>
            <a:ext cx="2362200" cy="1295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505200" y="2057400"/>
            <a:ext cx="421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ha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3657600" y="1447800"/>
            <a:ext cx="4419600" cy="2667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3505200" y="4495800"/>
            <a:ext cx="4539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Ho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1905000" y="1219200"/>
            <a:ext cx="5148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DIP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3352800" y="609600"/>
            <a:ext cx="1143000" cy="5783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3505200" y="914400"/>
            <a:ext cx="914400" cy="304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8" name="Oval 37"/>
          <p:cNvSpPr/>
          <p:nvPr/>
        </p:nvSpPr>
        <p:spPr>
          <a:xfrm>
            <a:off x="1828800" y="304800"/>
            <a:ext cx="914400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343400" y="381000"/>
            <a:ext cx="399468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hs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IC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e700838\Desktop\Print 4 Cel Nav\Example sight reduction USPS SR84\Sight Reduction example, USPS SR84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-666847"/>
            <a:ext cx="5410200" cy="7524847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038600" cy="1066800"/>
          </a:xfrm>
        </p:spPr>
        <p:txBody>
          <a:bodyPr>
            <a:noAutofit/>
          </a:bodyPr>
          <a:lstStyle/>
          <a:p>
            <a:pPr lvl="0" algn="l"/>
            <a:r>
              <a:rPr lang="en-US" sz="2400" b="1" dirty="0" smtClean="0"/>
              <a:t>Intercept (a) and Azimuth (Zn) </a:t>
            </a:r>
            <a:br>
              <a:rPr lang="en-US" sz="2400" b="1" dirty="0" smtClean="0"/>
            </a:br>
            <a:r>
              <a:rPr lang="en-US" sz="2400" b="1" dirty="0" smtClean="0"/>
              <a:t>            by Calculator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3657600" y="3886200"/>
            <a:ext cx="567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LHA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4038600" y="4191000"/>
            <a:ext cx="304800" cy="914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16" idx="2"/>
          </p:cNvCxnSpPr>
          <p:nvPr/>
        </p:nvCxnSpPr>
        <p:spPr>
          <a:xfrm flipH="1">
            <a:off x="4800600" y="838200"/>
            <a:ext cx="922949" cy="4495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5410200" y="4114800"/>
            <a:ext cx="914400" cy="1447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5625599" y="3810000"/>
            <a:ext cx="10038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b="1" dirty="0" smtClean="0">
                <a:solidFill>
                  <a:srgbClr val="FF0000"/>
                </a:solidFill>
              </a:rPr>
              <a:t>Dec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5486400" y="4191000"/>
            <a:ext cx="3276600" cy="1828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8763000" y="3886200"/>
            <a:ext cx="4539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Ho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5486400" y="468868"/>
            <a:ext cx="4742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Lat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609600" y="5257800"/>
            <a:ext cx="3276600" cy="1261884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/>
              <a:t>Outputs</a:t>
            </a:r>
          </a:p>
          <a:p>
            <a:r>
              <a:rPr lang="en-US" b="1" dirty="0" smtClean="0"/>
              <a:t>     Zn = bearing to GP</a:t>
            </a:r>
          </a:p>
          <a:p>
            <a:r>
              <a:rPr lang="en-US" b="1" dirty="0" smtClean="0"/>
              <a:t>       a = nautical miles to/away</a:t>
            </a:r>
            <a:r>
              <a:rPr lang="en-US" sz="1600" b="1" dirty="0" smtClean="0"/>
              <a:t/>
            </a:r>
            <a:br>
              <a:rPr lang="en-US" sz="1600" b="1" dirty="0" smtClean="0"/>
            </a:br>
            <a:endParaRPr lang="en-US" sz="1600" dirty="0"/>
          </a:p>
        </p:txBody>
      </p:sp>
      <p:sp>
        <p:nvSpPr>
          <p:cNvPr id="22" name="Content Placeholder 21"/>
          <p:cNvSpPr>
            <a:spLocks noGrp="1"/>
          </p:cNvSpPr>
          <p:nvPr>
            <p:ph idx="1"/>
          </p:nvPr>
        </p:nvSpPr>
        <p:spPr>
          <a:xfrm>
            <a:off x="381000" y="914400"/>
            <a:ext cx="3352800" cy="342900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lvl="0"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Inputs</a:t>
            </a:r>
          </a:p>
          <a:p>
            <a:pPr lvl="1">
              <a:buNone/>
            </a:pPr>
            <a:r>
              <a:rPr lang="en-US" sz="1800" b="1" dirty="0" smtClean="0">
                <a:solidFill>
                  <a:srgbClr val="FF0000"/>
                </a:solidFill>
              </a:rPr>
              <a:t>LHA = GHA - Long (west)</a:t>
            </a:r>
          </a:p>
          <a:p>
            <a:pPr lvl="1">
              <a:buNone/>
            </a:pPr>
            <a:r>
              <a:rPr lang="en-US" sz="1800" b="1" dirty="0" smtClean="0">
                <a:solidFill>
                  <a:srgbClr val="FF0000"/>
                </a:solidFill>
              </a:rPr>
              <a:t>LHA = GHA + Long (east)</a:t>
            </a:r>
          </a:p>
          <a:p>
            <a:pPr lvl="1">
              <a:buNone/>
            </a:pPr>
            <a:endParaRPr lang="en-US" sz="1800" b="1" dirty="0" smtClean="0">
              <a:solidFill>
                <a:srgbClr val="FF0000"/>
              </a:solidFill>
            </a:endParaRPr>
          </a:p>
          <a:p>
            <a:pPr lvl="1">
              <a:buNone/>
            </a:pPr>
            <a:r>
              <a:rPr lang="en-US" sz="1800" b="1" dirty="0" smtClean="0">
                <a:solidFill>
                  <a:srgbClr val="FF0000"/>
                </a:solidFill>
              </a:rPr>
              <a:t>Lat = DR Lat 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endParaRPr lang="en-US" sz="1800" b="1" dirty="0" smtClean="0">
              <a:solidFill>
                <a:srgbClr val="FF0000"/>
              </a:solidFill>
            </a:endParaRPr>
          </a:p>
          <a:p>
            <a:pPr lvl="1">
              <a:buNone/>
            </a:pPr>
            <a:r>
              <a:rPr lang="en-US" sz="1800" b="1" dirty="0" smtClean="0">
                <a:solidFill>
                  <a:srgbClr val="FF0000"/>
                </a:solidFill>
              </a:rPr>
              <a:t>Dec = almanac’s value 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endParaRPr lang="en-US" sz="1800" b="1" dirty="0" smtClean="0">
              <a:solidFill>
                <a:srgbClr val="FF0000"/>
              </a:solidFill>
            </a:endParaRPr>
          </a:p>
          <a:p>
            <a:pPr lvl="1">
              <a:buNone/>
            </a:pPr>
            <a:r>
              <a:rPr lang="en-US" sz="1800" b="1" dirty="0" smtClean="0">
                <a:solidFill>
                  <a:srgbClr val="FF0000"/>
                </a:solidFill>
              </a:rPr>
              <a:t>Ho  = height observed 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    (after corrections)</a:t>
            </a:r>
            <a:endParaRPr lang="en-US" sz="2400" dirty="0"/>
          </a:p>
        </p:txBody>
      </p:sp>
      <p:sp>
        <p:nvSpPr>
          <p:cNvPr id="14" name="Rectangle 13"/>
          <p:cNvSpPr/>
          <p:nvPr/>
        </p:nvSpPr>
        <p:spPr>
          <a:xfrm>
            <a:off x="4191000" y="5715000"/>
            <a:ext cx="1600200" cy="838200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7848600" y="5867400"/>
            <a:ext cx="1371600" cy="457200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5791200" y="6172200"/>
            <a:ext cx="1981200" cy="381000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>
            <p:ph idx="1"/>
          </p:nvPr>
        </p:nvGraphicFramePr>
        <p:xfrm>
          <a:off x="-1754406" y="685799"/>
          <a:ext cx="8460006" cy="8305801"/>
        </p:xfrm>
        <a:graphic>
          <a:graphicData uri="http://schemas.openxmlformats.org/presentationml/2006/ole">
            <p:oleObj spid="_x0000_s1026" name="Image" r:id="rId4" imgW="20203175" imgH="19834921" progId="Photoshop.Image.6">
              <p:embed/>
            </p:oleObj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-1371600" y="2438400"/>
            <a:ext cx="2057400" cy="44012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400" dirty="0" smtClean="0"/>
          </a:p>
          <a:p>
            <a:endParaRPr lang="en-US" sz="1400" dirty="0" smtClean="0"/>
          </a:p>
          <a:p>
            <a:endParaRPr lang="en-US" sz="1400" dirty="0" smtClean="0"/>
          </a:p>
          <a:p>
            <a:endParaRPr lang="en-US" sz="1400" dirty="0" smtClean="0"/>
          </a:p>
          <a:p>
            <a:endParaRPr lang="en-US" sz="1400" dirty="0" smtClean="0"/>
          </a:p>
          <a:p>
            <a:endParaRPr lang="en-US" sz="1400" dirty="0" smtClean="0"/>
          </a:p>
          <a:p>
            <a:endParaRPr lang="en-US" sz="1400" dirty="0" smtClean="0"/>
          </a:p>
          <a:p>
            <a:endParaRPr lang="en-US" sz="1400" dirty="0" smtClean="0"/>
          </a:p>
          <a:p>
            <a:endParaRPr lang="en-US" sz="1400" dirty="0" smtClean="0"/>
          </a:p>
          <a:p>
            <a:endParaRPr lang="en-US" sz="1400" dirty="0" smtClean="0"/>
          </a:p>
          <a:p>
            <a:endParaRPr lang="en-US" sz="1400" dirty="0" smtClean="0"/>
          </a:p>
          <a:p>
            <a:endParaRPr lang="en-US" sz="1400" dirty="0" smtClean="0"/>
          </a:p>
          <a:p>
            <a:endParaRPr lang="en-US" sz="1400" dirty="0" smtClean="0"/>
          </a:p>
          <a:p>
            <a:endParaRPr lang="en-US" sz="1400" dirty="0" smtClean="0"/>
          </a:p>
          <a:p>
            <a:endParaRPr lang="en-US" sz="1400" dirty="0" smtClean="0"/>
          </a:p>
          <a:p>
            <a:endParaRPr lang="en-US" sz="1400" dirty="0" smtClean="0"/>
          </a:p>
          <a:p>
            <a:endParaRPr lang="en-US" sz="1400" dirty="0" smtClean="0"/>
          </a:p>
          <a:p>
            <a:endParaRPr lang="en-US" sz="1400" dirty="0" smtClean="0"/>
          </a:p>
          <a:p>
            <a:endParaRPr lang="en-US" sz="1400" dirty="0" smtClean="0"/>
          </a:p>
          <a:p>
            <a:endParaRPr lang="en-US" sz="14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010400" cy="91440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>Program for HP Calculator</a:t>
            </a:r>
            <a:r>
              <a:rPr lang="en-US" baseline="0" dirty="0" smtClean="0"/>
              <a:t> </a:t>
            </a:r>
            <a:br>
              <a:rPr lang="en-US" baseline="0" dirty="0" smtClean="0"/>
            </a:br>
            <a:r>
              <a:rPr lang="en-US" sz="2000" dirty="0" smtClean="0"/>
              <a:t>Free, GPL licensed, at </a:t>
            </a:r>
            <a:r>
              <a:rPr lang="en-US" sz="2000" dirty="0" smtClean="0">
                <a:hlinkClick r:id="rId5"/>
              </a:rPr>
              <a:t>http://craiggae.isdigital.com/</a:t>
            </a:r>
            <a:r>
              <a:rPr lang="en-US" sz="2000" dirty="0" smtClean="0"/>
              <a:t>  </a:t>
            </a:r>
            <a:endParaRPr lang="en-US" sz="2000" dirty="0"/>
          </a:p>
        </p:txBody>
      </p:sp>
      <p:sp>
        <p:nvSpPr>
          <p:cNvPr id="13" name="Rectangle 12"/>
          <p:cNvSpPr/>
          <p:nvPr/>
        </p:nvSpPr>
        <p:spPr>
          <a:xfrm>
            <a:off x="6324600" y="2743200"/>
            <a:ext cx="2819400" cy="411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" y="2438400"/>
            <a:ext cx="6553200" cy="4383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AutoShape 5" descr="https://mail-attachment.googleusercontent.com/attachment?ui=2&amp;ik=a2da885083&amp;view=att&amp;th=1354a45adcc5a969&amp;attid=0.1&amp;disp=inline&amp;safe=1&amp;zw&amp;saduie=AG9B_P9jOyCbyXMgJVrA2FXGEPgn&amp;sadet=1329001883956&amp;sads=XWGU6sSe_npHl5fp-KZj9vfqS84&amp;sadssc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1" name="AutoShape 7" descr="https://mail-attachment.googleusercontent.com/attachment?ui=2&amp;ik=a2da885083&amp;view=att&amp;th=1354a45adcc5a969&amp;attid=0.1&amp;disp=inline&amp;safe=1&amp;zw&amp;saduie=AG9B_P9jOyCbyXMgJVrA2FXGEPgn&amp;sadet=1329001883956&amp;sads=XWGU6sSe_npHl5fp-KZj9vfqS84&amp;sadssc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2" name="Picture 8" descr="C:\Users\e700838\Desktop\Craig2012\Celetrial Navigation 2012\images from web\HP11 calculator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62600" y="3257550"/>
            <a:ext cx="3581400" cy="268605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562600" y="2753380"/>
            <a:ext cx="3581400" cy="52322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Calc 11C </a:t>
            </a:r>
            <a:r>
              <a:rPr lang="en-US" sz="2400" b="1" dirty="0" smtClean="0">
                <a:solidFill>
                  <a:srgbClr val="C00000"/>
                </a:solidFill>
              </a:rPr>
              <a:t>$0.99 on iTunes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67600" y="1447800"/>
            <a:ext cx="1252527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3505200" y="6400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429000" y="6248400"/>
            <a:ext cx="3429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                                                        </a:t>
            </a:r>
            <a:endParaRPr lang="en-US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5410200" y="6553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e700838\Desktop\Celetrial Navigation 2012\SCANS\Plotting-Sheet--adj-levels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13463" y="-1143000"/>
            <a:ext cx="5978137" cy="8246490"/>
          </a:xfrm>
          <a:prstGeom prst="rect">
            <a:avLst/>
          </a:prstGeom>
          <a:noFill/>
        </p:spPr>
      </p:pic>
      <p:cxnSp>
        <p:nvCxnSpPr>
          <p:cNvPr id="5" name="Straight Connector 4"/>
          <p:cNvCxnSpPr/>
          <p:nvPr/>
        </p:nvCxnSpPr>
        <p:spPr>
          <a:xfrm>
            <a:off x="7620000" y="-152400"/>
            <a:ext cx="0" cy="7086600"/>
          </a:xfrm>
          <a:prstGeom prst="line">
            <a:avLst/>
          </a:prstGeom>
          <a:ln>
            <a:solidFill>
              <a:srgbClr val="089A2E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191000" y="-228600"/>
            <a:ext cx="0" cy="7086600"/>
          </a:xfrm>
          <a:prstGeom prst="line">
            <a:avLst/>
          </a:prstGeom>
          <a:ln>
            <a:solidFill>
              <a:srgbClr val="089A2E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 rot="16200000">
            <a:off x="5326318" y="5341682"/>
            <a:ext cx="841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93</a:t>
            </a:r>
            <a:r>
              <a:rPr lang="en-US" dirty="0" smtClean="0">
                <a:latin typeface="Calibri"/>
                <a:cs typeface="Calibri"/>
              </a:rPr>
              <a:t>°</a:t>
            </a:r>
            <a:r>
              <a:rPr lang="en-US" dirty="0" smtClean="0"/>
              <a:t> 10’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 rot="16200000">
            <a:off x="3649918" y="4046283"/>
            <a:ext cx="8418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89A2E"/>
                </a:solidFill>
              </a:rPr>
              <a:t>92</a:t>
            </a:r>
            <a:r>
              <a:rPr lang="en-US" dirty="0" smtClean="0">
                <a:solidFill>
                  <a:srgbClr val="089A2E"/>
                </a:solidFill>
                <a:cs typeface="Calibri"/>
              </a:rPr>
              <a:t>°</a:t>
            </a:r>
            <a:r>
              <a:rPr lang="en-US" dirty="0" smtClean="0">
                <a:solidFill>
                  <a:srgbClr val="089A2E"/>
                </a:solidFill>
              </a:rPr>
              <a:t> 25’</a:t>
            </a:r>
            <a:endParaRPr lang="en-US" dirty="0">
              <a:solidFill>
                <a:srgbClr val="089A2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rot="16200000">
            <a:off x="7090585" y="4046283"/>
            <a:ext cx="8418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89A2E"/>
                </a:solidFill>
              </a:rPr>
              <a:t>93</a:t>
            </a:r>
            <a:r>
              <a:rPr lang="en-US" dirty="0" smtClean="0">
                <a:solidFill>
                  <a:srgbClr val="089A2E"/>
                </a:solidFill>
                <a:cs typeface="Calibri"/>
              </a:rPr>
              <a:t>°</a:t>
            </a:r>
            <a:r>
              <a:rPr lang="en-US" dirty="0" smtClean="0">
                <a:solidFill>
                  <a:srgbClr val="089A2E"/>
                </a:solidFill>
              </a:rPr>
              <a:t> 55’</a:t>
            </a:r>
            <a:endParaRPr lang="en-US" dirty="0">
              <a:solidFill>
                <a:srgbClr val="089A2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2562"/>
            <a:ext cx="9144000" cy="731838"/>
          </a:xfrm>
        </p:spPr>
        <p:txBody>
          <a:bodyPr>
            <a:noAutofit/>
          </a:bodyPr>
          <a:lstStyle/>
          <a:p>
            <a:r>
              <a:rPr lang="en-US" sz="4800" b="1" kern="1200" baseline="0" dirty="0" smtClean="0">
                <a:latin typeface="+mj-lt"/>
                <a:ea typeface="+mj-ea"/>
                <a:cs typeface="+mj-cs"/>
              </a:rPr>
              <a:t>Two body FIX </a:t>
            </a:r>
            <a:r>
              <a:rPr lang="en-US" sz="4800" b="1" kern="1200" baseline="0" dirty="0" err="1" smtClean="0">
                <a:latin typeface="+mj-lt"/>
                <a:ea typeface="+mj-ea"/>
                <a:cs typeface="+mj-cs"/>
              </a:rPr>
              <a:t>vs</a:t>
            </a:r>
            <a:r>
              <a:rPr lang="en-US" sz="4800" b="1" kern="1200" baseline="0" dirty="0" smtClean="0">
                <a:latin typeface="+mj-lt"/>
                <a:ea typeface="+mj-ea"/>
                <a:cs typeface="+mj-cs"/>
              </a:rPr>
              <a:t> Surveyed location</a:t>
            </a:r>
            <a:r>
              <a:rPr lang="en-US" sz="3200" b="1" dirty="0" smtClean="0"/>
              <a:t> </a:t>
            </a:r>
            <a:endParaRPr lang="en-US" sz="3200" b="1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381000" y="1828800"/>
            <a:ext cx="2743200" cy="452596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DR  </a:t>
            </a:r>
            <a:br>
              <a:rPr lang="en-US" sz="2000" dirty="0" smtClean="0"/>
            </a:br>
            <a:r>
              <a:rPr lang="en-US" sz="1800" dirty="0" smtClean="0"/>
              <a:t>45</a:t>
            </a:r>
            <a:r>
              <a:rPr lang="en-US" sz="1800" dirty="0" smtClean="0">
                <a:latin typeface="Calibri"/>
                <a:cs typeface="Calibri"/>
              </a:rPr>
              <a:t>°</a:t>
            </a:r>
            <a:r>
              <a:rPr lang="en-US" sz="1800" dirty="0" smtClean="0"/>
              <a:t> 00’ N  </a:t>
            </a:r>
            <a:r>
              <a:rPr lang="en-US" sz="1800" dirty="0" smtClean="0">
                <a:sym typeface="Wingdings" pitchFamily="2" charset="2"/>
              </a:rPr>
              <a:t>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93</a:t>
            </a:r>
            <a:r>
              <a:rPr lang="en-US" sz="1800" dirty="0" smtClean="0">
                <a:cs typeface="Calibri"/>
              </a:rPr>
              <a:t> °</a:t>
            </a:r>
            <a:r>
              <a:rPr lang="en-US" sz="1800" dirty="0" smtClean="0"/>
              <a:t> 10’ W</a:t>
            </a:r>
          </a:p>
          <a:p>
            <a:r>
              <a:rPr lang="en-US" sz="2000" dirty="0" smtClean="0"/>
              <a:t>Construction lines</a:t>
            </a:r>
          </a:p>
          <a:p>
            <a:r>
              <a:rPr lang="en-US" sz="2000" dirty="0" smtClean="0">
                <a:solidFill>
                  <a:srgbClr val="089A2E"/>
                </a:solidFill>
              </a:rPr>
              <a:t>Draw Longitudes</a:t>
            </a:r>
          </a:p>
          <a:p>
            <a:r>
              <a:rPr lang="en-US" sz="2000" dirty="0" smtClean="0"/>
              <a:t>Plot LOP Sun</a:t>
            </a:r>
          </a:p>
          <a:p>
            <a:pPr lvl="1"/>
            <a:r>
              <a:rPr lang="en-US" sz="1600" dirty="0" smtClean="0"/>
              <a:t>Morning</a:t>
            </a:r>
          </a:p>
          <a:p>
            <a:pPr lvl="1"/>
            <a:r>
              <a:rPr lang="en-US" sz="1600" dirty="0" smtClean="0"/>
              <a:t>Afternoon</a:t>
            </a:r>
          </a:p>
          <a:p>
            <a:r>
              <a:rPr lang="en-US" sz="2000" dirty="0" smtClean="0"/>
              <a:t>FIX </a:t>
            </a:r>
          </a:p>
          <a:p>
            <a:r>
              <a:rPr lang="en-US" sz="2000" dirty="0" smtClean="0">
                <a:solidFill>
                  <a:srgbClr val="FF0066"/>
                </a:solidFill>
              </a:rPr>
              <a:t>US Geo Survey</a:t>
            </a:r>
          </a:p>
          <a:p>
            <a:pPr lvl="1">
              <a:buNone/>
            </a:pPr>
            <a:r>
              <a:rPr lang="en-US" sz="1600" dirty="0" smtClean="0">
                <a:solidFill>
                  <a:srgbClr val="FF0066"/>
                </a:solidFill>
              </a:rPr>
              <a:t>north shore Lake Calhoun</a:t>
            </a:r>
            <a:endParaRPr lang="en-US" sz="1600" dirty="0">
              <a:solidFill>
                <a:srgbClr val="FF0066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1828800" y="2286000"/>
            <a:ext cx="13716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7" descr="http://content.westmarine.com/images/catalog/full/1818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3505200"/>
            <a:ext cx="3352800" cy="3352800"/>
          </a:xfrm>
          <a:prstGeom prst="rect">
            <a:avLst/>
          </a:prstGeom>
          <a:noFill/>
        </p:spPr>
      </p:pic>
      <p:pic>
        <p:nvPicPr>
          <p:cNvPr id="7" name="Picture 15" descr="http://lh4.googleusercontent.com/public/7ImFhCVsc-SJJ0EduO2S1GgVq75e8Is3Ta1tB2BxM85QsDJ0gohmmQm-qVYengMJsna9Y71Dw6sFb1dzb5EyC6clJQgAult7T56gZKnX2MwC999QlXG_ZN3rRyQ-zG9Llz9uhs0pJ2AsvOvm8CDxzR8an3CVbnpRPUy4Zo0yBm6VlfkvzjFpMxL1K4ANJIL-Ng_iFDm9JfBNfAHb5drOcLuX7fyGe0J2aPhzp-DRFL3xOAsm8m7b7wrDUCbWNB0VIjtFlA0Foe0AL_PqSmc-ibPum6UYge3k95KZtXjlcVFip2KcTk0brK1Xh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1981200"/>
            <a:ext cx="2628900" cy="2628901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458200" cy="1143000"/>
          </a:xfrm>
        </p:spPr>
        <p:txBody>
          <a:bodyPr/>
          <a:lstStyle/>
          <a:p>
            <a:pPr algn="l"/>
            <a:r>
              <a:rPr lang="en-US" dirty="0" smtClean="0"/>
              <a:t>Navigational Plotting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1"/>
            <a:ext cx="3352800" cy="13716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Paper and pencil</a:t>
            </a:r>
          </a:p>
          <a:p>
            <a:r>
              <a:rPr lang="en-US" sz="2800" dirty="0" smtClean="0"/>
              <a:t>between fixes</a:t>
            </a:r>
            <a:endParaRPr lang="en-US" sz="2800" dirty="0"/>
          </a:p>
        </p:txBody>
      </p:sp>
      <p:pic>
        <p:nvPicPr>
          <p:cNvPr id="5" name="Picture 6" descr="C:\Users\e700838\Desktop\Craig2011\Celetrial Navigation 2012\565px-Dead-reckining.sv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38600" y="533400"/>
            <a:ext cx="5035011" cy="5257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4267200" cy="838200"/>
          </a:xfrm>
        </p:spPr>
        <p:txBody>
          <a:bodyPr>
            <a:noAutofit/>
          </a:bodyPr>
          <a:lstStyle/>
          <a:p>
            <a:pPr algn="l"/>
            <a:r>
              <a:rPr lang="en-US" sz="2400" dirty="0" smtClean="0"/>
              <a:t>Plotting course &amp; speed, </a:t>
            </a:r>
            <a:br>
              <a:rPr lang="en-US" sz="2400" dirty="0" smtClean="0"/>
            </a:br>
            <a:r>
              <a:rPr lang="en-US" sz="2400" dirty="0" smtClean="0"/>
              <a:t> DR, EP, Running Fix</a:t>
            </a:r>
            <a:endParaRPr lang="en-US" sz="2400" dirty="0"/>
          </a:p>
        </p:txBody>
      </p:sp>
      <p:pic>
        <p:nvPicPr>
          <p:cNvPr id="16397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0" y="-381000"/>
            <a:ext cx="5867400" cy="3494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C:\Users\e700838\Desktop\Craig2011\Celetrial Navigation 2012\running-fix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1447800"/>
            <a:ext cx="4114800" cy="51167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09600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sz="2800" b="1" dirty="0" smtClean="0"/>
              <a:t>AstroNav Lite by </a:t>
            </a:r>
            <a:r>
              <a:rPr lang="en-US" sz="2800" b="1" dirty="0" err="1" smtClean="0"/>
              <a:t>Sascha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Troscheit</a:t>
            </a:r>
            <a:endParaRPr lang="en-US" dirty="0" smtClean="0"/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228600" y="762000"/>
            <a:ext cx="8229600" cy="2590800"/>
          </a:xfrm>
        </p:spPr>
        <p:txBody>
          <a:bodyPr/>
          <a:lstStyle/>
          <a:p>
            <a:pPr eaLnBrk="1" hangingPunct="1">
              <a:buNone/>
            </a:pPr>
            <a:r>
              <a:rPr lang="en-US" sz="1400" dirty="0" smtClean="0"/>
              <a:t>All you need is the Sun, star, or planet, and a steady hand. </a:t>
            </a:r>
          </a:p>
          <a:p>
            <a:pPr eaLnBrk="1" hangingPunct="1">
              <a:buNone/>
            </a:pPr>
            <a:r>
              <a:rPr lang="en-US" sz="1400" dirty="0" smtClean="0"/>
              <a:t>Use inbuilt sextant for accuracy to within a degree, good enough for FIX within 60 miles.</a:t>
            </a:r>
          </a:p>
          <a:p>
            <a:pPr eaLnBrk="1" hangingPunct="1">
              <a:buNone/>
            </a:pPr>
            <a:r>
              <a:rPr lang="en-US" sz="1400" dirty="0" smtClean="0"/>
              <a:t>Or use to reduce sights from a commercial sextant for positions to within a mile.</a:t>
            </a:r>
          </a:p>
          <a:p>
            <a:pPr eaLnBrk="1" hangingPunct="1">
              <a:buNone/>
            </a:pPr>
            <a:r>
              <a:rPr lang="en-US" sz="1050" dirty="0" smtClean="0"/>
              <a:t/>
            </a:r>
            <a:br>
              <a:rPr lang="en-US" sz="1050" dirty="0" smtClean="0"/>
            </a:br>
            <a:r>
              <a:rPr lang="en-US" sz="1600" b="1" dirty="0" smtClean="0"/>
              <a:t>Features</a:t>
            </a:r>
            <a:br>
              <a:rPr lang="en-US" sz="1600" b="1" dirty="0" smtClean="0"/>
            </a:br>
            <a:r>
              <a:rPr lang="en-US" sz="1600" b="1" dirty="0" smtClean="0"/>
              <a:t>-Inbuilt sextant </a:t>
            </a:r>
            <a:r>
              <a:rPr lang="en-US" sz="1600" dirty="0" smtClean="0"/>
              <a:t>(Calibration only in full version)</a:t>
            </a:r>
            <a:r>
              <a:rPr lang="en-US" sz="1600" b="1" dirty="0" smtClean="0"/>
              <a:t/>
            </a:r>
            <a:br>
              <a:rPr lang="en-US" sz="1600" b="1" dirty="0" smtClean="0"/>
            </a:br>
            <a:r>
              <a:rPr lang="en-US" sz="1600" b="1" dirty="0" smtClean="0"/>
              <a:t>-Sight Reduction with Sun, Venus and 12 stars </a:t>
            </a:r>
            <a:r>
              <a:rPr lang="en-US" sz="1600" dirty="0" smtClean="0"/>
              <a:t>(56 stars, Moon, and 4 planets in full version)</a:t>
            </a:r>
            <a:r>
              <a:rPr lang="en-US" sz="1600" b="1" dirty="0" smtClean="0"/>
              <a:t/>
            </a:r>
            <a:br>
              <a:rPr lang="en-US" sz="1600" b="1" dirty="0" smtClean="0"/>
            </a:br>
            <a:r>
              <a:rPr lang="en-US" sz="1600" b="1" dirty="0" smtClean="0"/>
              <a:t>-A map to display your intercept.</a:t>
            </a:r>
            <a:br>
              <a:rPr lang="en-US" sz="1600" b="1" dirty="0" smtClean="0"/>
            </a:br>
            <a:r>
              <a:rPr lang="en-US" sz="1600" b="1" dirty="0" smtClean="0"/>
              <a:t>-A tutorial to get you started</a:t>
            </a:r>
            <a:r>
              <a:rPr lang="en-US" sz="1600" dirty="0" smtClean="0"/>
              <a:t>. </a:t>
            </a:r>
          </a:p>
        </p:txBody>
      </p:sp>
      <p:pic>
        <p:nvPicPr>
          <p:cNvPr id="6148" name="Picture 2" descr="D:\Documents and Settings\E700838\Desktop\AstroNavLite\mzl.dvdnocie.175x175-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86600" y="228600"/>
            <a:ext cx="1676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3" descr="D:\Documents and Settings\E700838\Desktop\AstroNavLite\mzl.afryyobe.320x480-7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64326" y="3132176"/>
            <a:ext cx="2179674" cy="3268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4" descr="D:\Documents and Settings\E700838\Desktop\AstroNavLite\mzl.jrnijgbz.320x480-7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74066" y="3124200"/>
            <a:ext cx="2160134" cy="3240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Picture 5" descr="D:\Documents and Settings\E700838\Desktop\AstroNavLite\mzl.bepzihyg.320x480-7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90800" y="3124200"/>
            <a:ext cx="2149475" cy="322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52400" y="3962400"/>
            <a:ext cx="243840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Lite version limited to 3 sights at a time.   No calibration. Data and algorithms are not as accurate as the $4 full version</a:t>
            </a:r>
            <a:r>
              <a:rPr lang="en-US" sz="1100" dirty="0" smtClean="0"/>
              <a:t>.</a:t>
            </a:r>
            <a:r>
              <a:rPr lang="en-US" sz="1050" dirty="0" smtClean="0"/>
              <a:t/>
            </a:r>
            <a:br>
              <a:rPr lang="en-US" sz="1050" dirty="0" smtClean="0"/>
            </a:br>
            <a:endParaRPr lang="en-US" sz="1050" dirty="0" smtClean="0"/>
          </a:p>
          <a:p>
            <a:endParaRPr lang="en-US" sz="10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Using </a:t>
            </a:r>
            <a:r>
              <a:rPr lang="en-US" dirty="0" err="1" smtClean="0"/>
              <a:t>Astro</a:t>
            </a:r>
            <a:r>
              <a:rPr lang="en-US" dirty="0" smtClean="0"/>
              <a:t> Nav</a:t>
            </a:r>
          </a:p>
        </p:txBody>
      </p:sp>
      <p:sp>
        <p:nvSpPr>
          <p:cNvPr id="7171" name="TextBox 3"/>
          <p:cNvSpPr txBox="1">
            <a:spLocks noChangeArrowheads="1"/>
          </p:cNvSpPr>
          <p:nvPr/>
        </p:nvSpPr>
        <p:spPr bwMode="auto">
          <a:xfrm>
            <a:off x="609600" y="1447800"/>
            <a:ext cx="3057525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dirty="0"/>
              <a:t>Enter assumed position</a:t>
            </a:r>
          </a:p>
          <a:p>
            <a:pPr marL="342900" indent="-342900">
              <a:buFontTx/>
              <a:buAutoNum type="arabicPeriod"/>
            </a:pPr>
            <a:r>
              <a:rPr lang="en-US" dirty="0"/>
              <a:t>Delete previous sights</a:t>
            </a:r>
          </a:p>
          <a:p>
            <a:pPr marL="342900" indent="-342900">
              <a:buFontTx/>
              <a:buAutoNum type="arabicPeriod"/>
            </a:pPr>
            <a:r>
              <a:rPr lang="en-US" dirty="0"/>
              <a:t>Find star, aim, tap</a:t>
            </a:r>
          </a:p>
          <a:p>
            <a:pPr marL="342900" indent="-342900">
              <a:buFontTx/>
              <a:buAutoNum type="arabicPeriod"/>
            </a:pPr>
            <a:r>
              <a:rPr lang="en-US" dirty="0"/>
              <a:t>Take multiple sights </a:t>
            </a:r>
            <a:br>
              <a:rPr lang="en-US" dirty="0"/>
            </a:br>
            <a:r>
              <a:rPr lang="en-US" dirty="0"/>
              <a:t>(3 max with free version)</a:t>
            </a:r>
          </a:p>
          <a:p>
            <a:pPr marL="342900" indent="-342900">
              <a:buFontTx/>
              <a:buAutoNum type="arabicPeriod"/>
            </a:pPr>
            <a:r>
              <a:rPr lang="en-US" dirty="0"/>
              <a:t>Reduction – id body</a:t>
            </a:r>
          </a:p>
          <a:p>
            <a:pPr marL="342900" indent="-342900">
              <a:buFontTx/>
              <a:buAutoNum type="arabicPeriod"/>
            </a:pPr>
            <a:r>
              <a:rPr lang="en-US" dirty="0"/>
              <a:t>Check Plot</a:t>
            </a:r>
          </a:p>
        </p:txBody>
      </p:sp>
      <p:pic>
        <p:nvPicPr>
          <p:cNvPr id="7172" name="Picture 3" descr="C:\Users\e700838\Desktop\Craig2012\Celetrial Navigation 2012\AstroNavLite\astro nav - DELET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381000"/>
            <a:ext cx="32004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Using </a:t>
            </a:r>
            <a:r>
              <a:rPr lang="en-US" dirty="0" err="1" smtClean="0"/>
              <a:t>Astro</a:t>
            </a:r>
            <a:r>
              <a:rPr lang="en-US" dirty="0" smtClean="0"/>
              <a:t> Nav</a:t>
            </a:r>
          </a:p>
        </p:txBody>
      </p:sp>
      <p:sp>
        <p:nvSpPr>
          <p:cNvPr id="7171" name="TextBox 3"/>
          <p:cNvSpPr txBox="1">
            <a:spLocks noChangeArrowheads="1"/>
          </p:cNvSpPr>
          <p:nvPr/>
        </p:nvSpPr>
        <p:spPr bwMode="auto">
          <a:xfrm>
            <a:off x="609600" y="1447800"/>
            <a:ext cx="3057525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dirty="0"/>
              <a:t>Enter assumed position</a:t>
            </a:r>
          </a:p>
          <a:p>
            <a:pPr marL="342900" indent="-342900">
              <a:buFontTx/>
              <a:buAutoNum type="arabicPeriod"/>
            </a:pPr>
            <a:r>
              <a:rPr lang="en-US" dirty="0"/>
              <a:t>Delete previous sights</a:t>
            </a:r>
          </a:p>
          <a:p>
            <a:pPr marL="342900" indent="-342900">
              <a:buFontTx/>
              <a:buAutoNum type="arabicPeriod"/>
            </a:pPr>
            <a:r>
              <a:rPr lang="en-US" dirty="0"/>
              <a:t>Find star, aim, tap</a:t>
            </a:r>
          </a:p>
          <a:p>
            <a:pPr marL="342900" indent="-342900">
              <a:buFontTx/>
              <a:buAutoNum type="arabicPeriod"/>
            </a:pPr>
            <a:r>
              <a:rPr lang="en-US" dirty="0"/>
              <a:t>Take multiple sights </a:t>
            </a:r>
            <a:br>
              <a:rPr lang="en-US" dirty="0"/>
            </a:br>
            <a:r>
              <a:rPr lang="en-US" dirty="0"/>
              <a:t>(3 max with free version)</a:t>
            </a:r>
          </a:p>
          <a:p>
            <a:pPr marL="342900" indent="-342900">
              <a:buFontTx/>
              <a:buAutoNum type="arabicPeriod"/>
            </a:pPr>
            <a:r>
              <a:rPr lang="en-US" dirty="0"/>
              <a:t>Reduction – id body</a:t>
            </a:r>
          </a:p>
          <a:p>
            <a:pPr marL="342900" indent="-342900">
              <a:buFontTx/>
              <a:buAutoNum type="arabicPeriod"/>
            </a:pPr>
            <a:r>
              <a:rPr lang="en-US" dirty="0"/>
              <a:t>Check Plot</a:t>
            </a:r>
          </a:p>
        </p:txBody>
      </p:sp>
      <p:pic>
        <p:nvPicPr>
          <p:cNvPr id="7172" name="Picture 3" descr="C:\Users\e700838\Desktop\Craig2012\Celetrial Navigation 2012\AstroNavLite\astro nav - DELET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381000"/>
            <a:ext cx="32004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5" name="Picture 6" descr="C:\Users\e700838\Desktop\Craig2012\Celetrial Navigation 2012\AstroNavLite\mzl.bepzihyg.320x480-7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914400"/>
            <a:ext cx="3276600" cy="4914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Using </a:t>
            </a:r>
            <a:r>
              <a:rPr lang="en-US" dirty="0" err="1" smtClean="0"/>
              <a:t>Astro</a:t>
            </a:r>
            <a:r>
              <a:rPr lang="en-US" dirty="0" smtClean="0"/>
              <a:t> Nav</a:t>
            </a:r>
          </a:p>
        </p:txBody>
      </p:sp>
      <p:sp>
        <p:nvSpPr>
          <p:cNvPr id="7171" name="TextBox 3"/>
          <p:cNvSpPr txBox="1">
            <a:spLocks noChangeArrowheads="1"/>
          </p:cNvSpPr>
          <p:nvPr/>
        </p:nvSpPr>
        <p:spPr bwMode="auto">
          <a:xfrm>
            <a:off x="609600" y="1447800"/>
            <a:ext cx="2867965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dirty="0"/>
              <a:t>Enter assumed </a:t>
            </a:r>
            <a:r>
              <a:rPr lang="en-US" dirty="0" smtClean="0"/>
              <a:t>position</a:t>
            </a:r>
          </a:p>
          <a:p>
            <a:pPr marL="342900" indent="-342900">
              <a:buFontTx/>
              <a:buAutoNum type="arabicPeriod"/>
            </a:pPr>
            <a:r>
              <a:rPr lang="en-US" dirty="0" smtClean="0"/>
              <a:t>Delete previous sights</a:t>
            </a:r>
          </a:p>
          <a:p>
            <a:pPr marL="342900" indent="-342900">
              <a:buFontTx/>
              <a:buAutoNum type="arabicPeriod"/>
            </a:pPr>
            <a:r>
              <a:rPr lang="en-US" dirty="0" smtClean="0"/>
              <a:t>Find </a:t>
            </a:r>
            <a:r>
              <a:rPr lang="en-US" dirty="0"/>
              <a:t>star, aim, </a:t>
            </a:r>
            <a:r>
              <a:rPr lang="en-US" dirty="0" smtClean="0"/>
              <a:t>tap</a:t>
            </a:r>
          </a:p>
          <a:p>
            <a:pPr marL="342900" indent="-342900">
              <a:buFontTx/>
              <a:buAutoNum type="arabicPeriod"/>
            </a:pPr>
            <a:r>
              <a:rPr lang="en-US" dirty="0" smtClean="0"/>
              <a:t>Take multiple </a:t>
            </a:r>
            <a:r>
              <a:rPr lang="en-US" dirty="0"/>
              <a:t>sights </a:t>
            </a:r>
            <a:br>
              <a:rPr lang="en-US" dirty="0"/>
            </a:br>
            <a:r>
              <a:rPr lang="en-US" dirty="0"/>
              <a:t>(3 max with free version)</a:t>
            </a:r>
          </a:p>
          <a:p>
            <a:pPr marL="342900" indent="-342900">
              <a:buFontTx/>
              <a:buAutoNum type="arabicPeriod"/>
            </a:pPr>
            <a:r>
              <a:rPr lang="en-US" dirty="0" smtClean="0"/>
              <a:t>Reduction </a:t>
            </a:r>
            <a:r>
              <a:rPr lang="en-US" dirty="0"/>
              <a:t>– id body</a:t>
            </a:r>
          </a:p>
          <a:p>
            <a:pPr marL="342900" indent="-342900">
              <a:buFontTx/>
              <a:buAutoNum type="arabicPeriod"/>
            </a:pPr>
            <a:r>
              <a:rPr lang="en-US" dirty="0" smtClean="0"/>
              <a:t>Check Plot</a:t>
            </a:r>
            <a:endParaRPr lang="en-US" dirty="0"/>
          </a:p>
        </p:txBody>
      </p:sp>
      <p:pic>
        <p:nvPicPr>
          <p:cNvPr id="7172" name="Picture 3" descr="C:\Users\e700838\Desktop\Craig2012\Celetrial Navigation 2012\AstroNavLite\astro nav - DELET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381000"/>
            <a:ext cx="32004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5" name="Picture 6" descr="C:\Users\e700838\Desktop\Craig2012\Celetrial Navigation 2012\AstroNavLite\mzl.bepzihyg.320x480-7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914400"/>
            <a:ext cx="3276600" cy="4914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4" descr="C:\Users\e700838\Desktop\Craig2012\Celetrial Navigation 2012\AstroNavLite\mzl.jrnijgbz.320x480-7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86400" y="1524000"/>
            <a:ext cx="32512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9" name="Picture 3" descr="C:\Users\e700838\Desktop\Celetrial Navigation 2012\images from web\celestial-navigati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381000"/>
            <a:ext cx="8763000" cy="5884456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How it works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620972" y="3352800"/>
            <a:ext cx="4844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GP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Using </a:t>
            </a:r>
            <a:r>
              <a:rPr lang="en-US" dirty="0" err="1" smtClean="0"/>
              <a:t>Astro</a:t>
            </a:r>
            <a:r>
              <a:rPr lang="en-US" dirty="0" smtClean="0"/>
              <a:t> Nav</a:t>
            </a:r>
          </a:p>
        </p:txBody>
      </p:sp>
      <p:sp>
        <p:nvSpPr>
          <p:cNvPr id="7171" name="TextBox 3"/>
          <p:cNvSpPr txBox="1">
            <a:spLocks noChangeArrowheads="1"/>
          </p:cNvSpPr>
          <p:nvPr/>
        </p:nvSpPr>
        <p:spPr bwMode="auto">
          <a:xfrm>
            <a:off x="609600" y="1447800"/>
            <a:ext cx="3057525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dirty="0"/>
              <a:t>Enter assumed position</a:t>
            </a:r>
          </a:p>
          <a:p>
            <a:pPr marL="342900" indent="-342900">
              <a:buFontTx/>
              <a:buAutoNum type="arabicPeriod"/>
            </a:pPr>
            <a:r>
              <a:rPr lang="en-US" dirty="0"/>
              <a:t>Delete previous sights</a:t>
            </a:r>
          </a:p>
          <a:p>
            <a:pPr marL="342900" indent="-342900">
              <a:buFontTx/>
              <a:buAutoNum type="arabicPeriod"/>
            </a:pPr>
            <a:r>
              <a:rPr lang="en-US" dirty="0"/>
              <a:t>Find star, aim, tap</a:t>
            </a:r>
          </a:p>
          <a:p>
            <a:pPr marL="342900" indent="-342900">
              <a:buFontTx/>
              <a:buAutoNum type="arabicPeriod"/>
            </a:pPr>
            <a:r>
              <a:rPr lang="en-US" dirty="0"/>
              <a:t>Take multiple sights </a:t>
            </a:r>
            <a:br>
              <a:rPr lang="en-US" dirty="0"/>
            </a:br>
            <a:r>
              <a:rPr lang="en-US" dirty="0"/>
              <a:t>(3 max with free version)</a:t>
            </a:r>
          </a:p>
          <a:p>
            <a:pPr marL="342900" indent="-342900">
              <a:buFontTx/>
              <a:buAutoNum type="arabicPeriod"/>
            </a:pPr>
            <a:r>
              <a:rPr lang="en-US" dirty="0"/>
              <a:t>Reduction – id body</a:t>
            </a:r>
          </a:p>
          <a:p>
            <a:pPr marL="342900" indent="-342900">
              <a:buFontTx/>
              <a:buAutoNum type="arabicPeriod"/>
            </a:pPr>
            <a:r>
              <a:rPr lang="en-US" dirty="0"/>
              <a:t>Check Plot</a:t>
            </a:r>
          </a:p>
        </p:txBody>
      </p:sp>
      <p:pic>
        <p:nvPicPr>
          <p:cNvPr id="7172" name="Picture 3" descr="C:\Users\e700838\Desktop\Craig2012\Celetrial Navigation 2012\AstroNavLite\astro nav - DELET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381000"/>
            <a:ext cx="32004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5" name="Picture 6" descr="C:\Users\e700838\Desktop\Craig2012\Celetrial Navigation 2012\AstroNavLite\mzl.bepzihyg.320x480-7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914400"/>
            <a:ext cx="3276600" cy="4914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4" descr="C:\Users\e700838\Desktop\Craig2012\Celetrial Navigation 2012\AstroNavLite\mzl.jrnijgbz.320x480-7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86400" y="1524000"/>
            <a:ext cx="32512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5" descr="C:\Users\e700838\Desktop\Craig2012\Celetrial Navigation 2012\AstroNavLite\Bst fix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92800" y="2438400"/>
            <a:ext cx="32512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Orion</a:t>
            </a:r>
          </a:p>
        </p:txBody>
      </p:sp>
      <p:pic>
        <p:nvPicPr>
          <p:cNvPr id="8195" name="Picture 2" descr="C:\Users\e700838\Desktop\Craig2012\Celetrial Navigation 2012\AstroNavLite\constellation 2 Orio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1325" y="76200"/>
            <a:ext cx="54250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Star Walk app - $2.99 on iTunes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Taurus</a:t>
            </a:r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9220" name="Picture 2" descr="C:\Users\e700838\Desktop\Craig2012\Celetrial Navigation 2012\AstroNavLite\constellation 3 Tarru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220200" cy="691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e700838\Desktop\Craig2012\Celetrial Navigation 2012\AstroNavLite\constellation 1Gemin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Gemini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5600" y="457200"/>
            <a:ext cx="2438400" cy="16764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5400" b="1" dirty="0" smtClean="0"/>
              <a:t>Let’s Try</a:t>
            </a:r>
          </a:p>
        </p:txBody>
      </p:sp>
      <p:pic>
        <p:nvPicPr>
          <p:cNvPr id="7172" name="Picture 2" descr="file:///D:/Documents%20and%20Settings/E700838/Desktop/Celetrial%20Navigation%202012/DN-SD-03-08769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626225" cy="927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629400" y="3200400"/>
            <a:ext cx="2514600" cy="2819400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Q&amp;A</a:t>
            </a:r>
          </a:p>
          <a:p>
            <a:r>
              <a:rPr lang="en-US" sz="2800" dirty="0" smtClean="0"/>
              <a:t>L</a:t>
            </a:r>
            <a:r>
              <a:rPr lang="en-US" sz="2800" baseline="0" dirty="0" smtClean="0"/>
              <a:t>ifeboat navigation</a:t>
            </a:r>
          </a:p>
          <a:p>
            <a:r>
              <a:rPr lang="en-US" sz="2800" baseline="0" dirty="0" smtClean="0"/>
              <a:t>Reduce sights</a:t>
            </a:r>
          </a:p>
          <a:p>
            <a:pPr lvl="1"/>
            <a:r>
              <a:rPr lang="en-US" sz="2400" baseline="0" dirty="0" smtClean="0"/>
              <a:t>calculator</a:t>
            </a:r>
          </a:p>
          <a:p>
            <a:pPr lvl="1"/>
            <a:r>
              <a:rPr lang="en-US" sz="2400" baseline="0" dirty="0" smtClean="0"/>
              <a:t> or Pub 229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 rot="20943259">
            <a:off x="6806365" y="2194532"/>
            <a:ext cx="23030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</a:rPr>
              <a:t>Intermission</a:t>
            </a:r>
            <a:endParaRPr lang="en-U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Intermission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3"/>
              </a:rPr>
              <a:t>http://vimeo.com/36141149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Life</a:t>
            </a:r>
            <a:r>
              <a:rPr lang="en-US" baseline="0" dirty="0" smtClean="0"/>
              <a:t> Boat Navigation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Missing 1 or more</a:t>
            </a:r>
          </a:p>
          <a:p>
            <a:pPr lvl="1"/>
            <a:r>
              <a:rPr lang="en-US" dirty="0" smtClean="0"/>
              <a:t>Sextant</a:t>
            </a:r>
          </a:p>
          <a:p>
            <a:pPr lvl="1"/>
            <a:r>
              <a:rPr lang="en-US" dirty="0" smtClean="0"/>
              <a:t>Chronometer</a:t>
            </a:r>
          </a:p>
          <a:p>
            <a:pPr lvl="1"/>
            <a:r>
              <a:rPr lang="en-US" dirty="0" smtClean="0"/>
              <a:t>Ephemeris</a:t>
            </a:r>
          </a:p>
          <a:p>
            <a:pPr lvl="1"/>
            <a:r>
              <a:rPr lang="en-US" dirty="0" smtClean="0"/>
              <a:t>Reduction method</a:t>
            </a:r>
          </a:p>
          <a:p>
            <a:pPr eaLnBrk="1" hangingPunct="1">
              <a:buNone/>
            </a:pPr>
            <a:endParaRPr lang="en-US" sz="1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err="1" smtClean="0"/>
              <a:t>Analemma</a:t>
            </a:r>
            <a:endParaRPr lang="en-US" dirty="0"/>
          </a:p>
        </p:txBody>
      </p:sp>
      <p:pic>
        <p:nvPicPr>
          <p:cNvPr id="31746" name="Picture 2" descr="C:\Users\e700838\Desktop\Craig2012\Celetrial Navigation 2012\images from web\analemma086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981200"/>
            <a:ext cx="2597150" cy="3448050"/>
          </a:xfrm>
          <a:prstGeom prst="rect">
            <a:avLst/>
          </a:prstGeom>
          <a:noFill/>
        </p:spPr>
      </p:pic>
      <p:pic>
        <p:nvPicPr>
          <p:cNvPr id="31747" name="Picture 3" descr="C:\Users\e700838\Desktop\Craig2012\Celetrial Navigation 2012\images from web\analemma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7600" y="0"/>
            <a:ext cx="5486400" cy="71090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Circle of Position</a:t>
            </a:r>
            <a:endParaRPr lang="en-US" dirty="0"/>
          </a:p>
        </p:txBody>
      </p:sp>
      <p:pic>
        <p:nvPicPr>
          <p:cNvPr id="43010" name="Picture 2" descr="C:\Users\e700838\Desktop\Celetrial Navigation 2012\images from web\1402-altitud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-1676400"/>
            <a:ext cx="9372600" cy="93726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867400" y="3059668"/>
            <a:ext cx="455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GP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81600" y="1981200"/>
            <a:ext cx="13949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FF00"/>
                </a:solidFill>
              </a:rPr>
              <a:t>Altitude</a:t>
            </a:r>
            <a:endParaRPr lang="en-US" sz="2800" b="1" dirty="0">
              <a:solidFill>
                <a:srgbClr val="00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457039">
            <a:off x="2001747" y="2114846"/>
            <a:ext cx="891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horizon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4294967295"/>
          </p:nvPr>
        </p:nvSpPr>
        <p:spPr>
          <a:xfrm rot="20311392">
            <a:off x="6523613" y="3916467"/>
            <a:ext cx="2362200" cy="6096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>
                <a:solidFill>
                  <a:srgbClr val="FF0000"/>
                </a:solidFill>
              </a:rPr>
              <a:t>Circle of Position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Two body FIX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5" name="Picture 1" descr="C:\Users\e700838\Desktop\Celetrial Navigation 2012\images from web\300px-Sun_Moon_(annotated)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838200"/>
            <a:ext cx="7924800" cy="5943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 descr="C:\Users\e700838\Desktop\Craig2012\Celetrial Navigation 2012\images from web\1315-local-hour-angle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5600" y="-152400"/>
            <a:ext cx="6324600" cy="63246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838200"/>
          </a:xfrm>
        </p:spPr>
        <p:txBody>
          <a:bodyPr/>
          <a:lstStyle/>
          <a:p>
            <a:pPr algn="l"/>
            <a:r>
              <a:rPr lang="en-US" dirty="0" smtClean="0"/>
              <a:t>Global Position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429000" y="4343400"/>
            <a:ext cx="7841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GP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43400" y="4724400"/>
            <a:ext cx="559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LHA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4294967295"/>
          </p:nvPr>
        </p:nvSpPr>
        <p:spPr>
          <a:xfrm>
            <a:off x="152400" y="685800"/>
            <a:ext cx="4343400" cy="1676400"/>
          </a:xfrm>
        </p:spPr>
        <p:txBody>
          <a:bodyPr>
            <a:normAutofit fontScale="62500" lnSpcReduction="20000"/>
          </a:bodyPr>
          <a:lstStyle/>
          <a:p>
            <a:r>
              <a:rPr lang="en-US" sz="3800" dirty="0" smtClean="0"/>
              <a:t>celestial body’s geographic position</a:t>
            </a:r>
          </a:p>
          <a:p>
            <a:r>
              <a:rPr lang="en-US" sz="3800" dirty="0" smtClean="0"/>
              <a:t>point on earth where celestial body is directly overhead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76800" y="2514600"/>
            <a:ext cx="70083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FFC000"/>
                </a:solidFill>
                <a:latin typeface="Aharoni" pitchFamily="2" charset="-79"/>
                <a:cs typeface="Aharoni" pitchFamily="2" charset="-79"/>
              </a:rPr>
              <a:t>M</a:t>
            </a:r>
            <a:endParaRPr lang="en-US" sz="2800" b="1" dirty="0">
              <a:solidFill>
                <a:srgbClr val="FFC000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9" name="TextBox 8"/>
          <p:cNvSpPr txBox="1"/>
          <p:nvPr/>
        </p:nvSpPr>
        <p:spPr>
          <a:xfrm rot="4678651">
            <a:off x="6698584" y="3018847"/>
            <a:ext cx="1628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89A2E"/>
                </a:solidFill>
              </a:rPr>
              <a:t>Prime meridian</a:t>
            </a:r>
            <a:endParaRPr lang="en-US" dirty="0">
              <a:solidFill>
                <a:srgbClr val="089A2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381000"/>
            <a:ext cx="4564063" cy="5010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486400"/>
            <a:ext cx="8229600" cy="1143000"/>
          </a:xfrm>
        </p:spPr>
        <p:txBody>
          <a:bodyPr/>
          <a:lstStyle/>
          <a:p>
            <a:pPr algn="l"/>
            <a:r>
              <a:rPr lang="en-US" dirty="0" smtClean="0"/>
              <a:t>Latitude</a:t>
            </a:r>
            <a:r>
              <a:rPr lang="en-US" baseline="0" dirty="0" smtClean="0"/>
              <a:t> &amp; Longitude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28600"/>
            <a:ext cx="4724400" cy="4525963"/>
          </a:xfrm>
        </p:spPr>
        <p:txBody>
          <a:bodyPr/>
          <a:lstStyle/>
          <a:p>
            <a:r>
              <a:rPr lang="en-US" b="1" dirty="0" smtClean="0"/>
              <a:t>Latitude</a:t>
            </a:r>
          </a:p>
          <a:p>
            <a:pPr lvl="2">
              <a:buNone/>
            </a:pPr>
            <a:r>
              <a:rPr lang="en-US" dirty="0" smtClean="0"/>
              <a:t>Natural</a:t>
            </a:r>
          </a:p>
          <a:p>
            <a:pPr lvl="2">
              <a:buNone/>
            </a:pPr>
            <a:r>
              <a:rPr lang="en-US" dirty="0" smtClean="0"/>
              <a:t>defined by poles, equator</a:t>
            </a:r>
          </a:p>
          <a:p>
            <a:r>
              <a:rPr lang="en-US" b="1" dirty="0" smtClean="0"/>
              <a:t>Longitude</a:t>
            </a:r>
          </a:p>
          <a:p>
            <a:pPr lvl="2">
              <a:buNone/>
            </a:pPr>
            <a:r>
              <a:rPr lang="en-US" dirty="0" smtClean="0"/>
              <a:t>arbitrary</a:t>
            </a:r>
          </a:p>
          <a:p>
            <a:pPr lvl="2">
              <a:buNone/>
            </a:pPr>
            <a:r>
              <a:rPr lang="en-US" dirty="0" smtClean="0"/>
              <a:t>relative to Greenwich</a:t>
            </a:r>
          </a:p>
          <a:p>
            <a:pPr lvl="2">
              <a:buNone/>
            </a:pPr>
            <a:r>
              <a:rPr lang="en-US" dirty="0" smtClean="0"/>
              <a:t>Time keeping problem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1476</TotalTime>
  <Words>1287</Words>
  <Application>Microsoft Office PowerPoint</Application>
  <PresentationFormat>On-screen Show (4:3)</PresentationFormat>
  <Paragraphs>404</Paragraphs>
  <Slides>57</Slides>
  <Notes>55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57</vt:i4>
      </vt:variant>
    </vt:vector>
  </HeadingPairs>
  <TitlesOfParts>
    <vt:vector size="60" baseType="lpstr">
      <vt:lpstr>Office Theme</vt:lpstr>
      <vt:lpstr>Packager Shell Object</vt:lpstr>
      <vt:lpstr>Image</vt:lpstr>
      <vt:lpstr>Celestial Navigation 101</vt:lpstr>
      <vt:lpstr>Queue UP</vt:lpstr>
      <vt:lpstr>Celestial Navigation 101</vt:lpstr>
      <vt:lpstr>AGENDA</vt:lpstr>
      <vt:lpstr>How it works</vt:lpstr>
      <vt:lpstr>Circle of Position</vt:lpstr>
      <vt:lpstr>Two body FIX</vt:lpstr>
      <vt:lpstr>Global Position</vt:lpstr>
      <vt:lpstr>Latitude &amp; Longitude</vt:lpstr>
      <vt:lpstr>Celestial Sphere</vt:lpstr>
      <vt:lpstr>Declination</vt:lpstr>
      <vt:lpstr>First Point of Aries </vt:lpstr>
      <vt:lpstr>Hour Angles</vt:lpstr>
      <vt:lpstr>Time Diagram</vt:lpstr>
      <vt:lpstr>Flash Demo</vt:lpstr>
      <vt:lpstr>Bowditch – nav triangle</vt:lpstr>
      <vt:lpstr>Navigational Triangle</vt:lpstr>
      <vt:lpstr>Pop Quiz</vt:lpstr>
      <vt:lpstr>Five Horizons</vt:lpstr>
      <vt:lpstr>What we measure, know, find , want</vt:lpstr>
      <vt:lpstr>What we measure, know, find , want</vt:lpstr>
      <vt:lpstr>Corrections</vt:lpstr>
      <vt:lpstr>Corrections</vt:lpstr>
      <vt:lpstr>Lunar Parallax</vt:lpstr>
      <vt:lpstr>Main Corrections – table A2 SUN                    Stars   Planets                      DIP Refraction + Semi-diameter                          Refraction                                                      height of eye (HE) </vt:lpstr>
      <vt:lpstr>Ephemeris - the Nautical Almanac for  3 days on 2 pages </vt:lpstr>
      <vt:lpstr>Star Finder</vt:lpstr>
      <vt:lpstr>Sextant intro</vt:lpstr>
      <vt:lpstr>How a sextant works</vt:lpstr>
      <vt:lpstr>Sextant Adjustment &amp; Calibration</vt:lpstr>
      <vt:lpstr>Sextant – 6 steps</vt:lpstr>
      <vt:lpstr>Practical Sextant Tips</vt:lpstr>
      <vt:lpstr>Sight Reduction</vt:lpstr>
      <vt:lpstr>Example  SR84</vt:lpstr>
      <vt:lpstr>Time &amp; Sight</vt:lpstr>
      <vt:lpstr>Sextant &amp; Corrections</vt:lpstr>
      <vt:lpstr>Almanac</vt:lpstr>
      <vt:lpstr>Intercept and Azimuth by Calculaotr</vt:lpstr>
      <vt:lpstr> Today’s Almanac</vt:lpstr>
      <vt:lpstr> Sextant data and corrections</vt:lpstr>
      <vt:lpstr>Intercept (a) and Azimuth (Zn)              by Calculator</vt:lpstr>
      <vt:lpstr>Program for HP Calculator  Free, GPL licensed, at http://craiggae.isdigital.com/  </vt:lpstr>
      <vt:lpstr>Two body FIX vs Surveyed location </vt:lpstr>
      <vt:lpstr>Navigational Plotting</vt:lpstr>
      <vt:lpstr>Plotting course &amp; speed,   DR, EP, Running Fix</vt:lpstr>
      <vt:lpstr>AstroNav Lite by Sascha Troscheit</vt:lpstr>
      <vt:lpstr>Using Astro Nav</vt:lpstr>
      <vt:lpstr>Using Astro Nav</vt:lpstr>
      <vt:lpstr>Using Astro Nav</vt:lpstr>
      <vt:lpstr>Using Astro Nav</vt:lpstr>
      <vt:lpstr>Orion</vt:lpstr>
      <vt:lpstr>Taurus</vt:lpstr>
      <vt:lpstr>Gemini</vt:lpstr>
      <vt:lpstr>Let’s Try</vt:lpstr>
      <vt:lpstr>Intermission</vt:lpstr>
      <vt:lpstr>Life Boat Navigation</vt:lpstr>
      <vt:lpstr>Analemma</vt:lpstr>
    </vt:vector>
  </TitlesOfParts>
  <Company>Honeywell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e700838</dc:creator>
  <cp:lastModifiedBy>e700838</cp:lastModifiedBy>
  <cp:revision>224</cp:revision>
  <dcterms:created xsi:type="dcterms:W3CDTF">2012-02-11T18:56:39Z</dcterms:created>
  <dcterms:modified xsi:type="dcterms:W3CDTF">2012-02-22T15:55:57Z</dcterms:modified>
</cp:coreProperties>
</file>